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327" r:id="rId2"/>
    <p:sldId id="330" r:id="rId3"/>
    <p:sldId id="331" r:id="rId4"/>
    <p:sldId id="332" r:id="rId5"/>
    <p:sldId id="298" r:id="rId6"/>
    <p:sldId id="262" r:id="rId7"/>
    <p:sldId id="263" r:id="rId8"/>
    <p:sldId id="302" r:id="rId9"/>
    <p:sldId id="264" r:id="rId10"/>
    <p:sldId id="266" r:id="rId11"/>
    <p:sldId id="265" r:id="rId12"/>
    <p:sldId id="276" r:id="rId13"/>
    <p:sldId id="303" r:id="rId14"/>
    <p:sldId id="293" r:id="rId15"/>
    <p:sldId id="277" r:id="rId16"/>
    <p:sldId id="333"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Olutola Abrahams" initials="OA" lastIdx="1" clrIdx="6">
    <p:extLst>
      <p:ext uri="{19B8F6BF-5375-455C-9EA6-DF929625EA0E}">
        <p15:presenceInfo xmlns:p15="http://schemas.microsoft.com/office/powerpoint/2012/main" userId="a241df93b10360d1" providerId="Windows Live"/>
      </p:ext>
    </p:extLst>
  </p:cmAuthor>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85174"/>
  </p:normalViewPr>
  <p:slideViewPr>
    <p:cSldViewPr snapToGrid="0" snapToObjects="1">
      <p:cViewPr>
        <p:scale>
          <a:sx n="66" d="100"/>
          <a:sy n="66" d="100"/>
        </p:scale>
        <p:origin x="592"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3/27/2023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365" y="4568825"/>
            <a:ext cx="3253105" cy="92202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TOLA ABRAHAMS</a:t>
            </a:r>
          </a:p>
          <a:p>
            <a:r>
              <a:rPr lang="en-US" dirty="0">
                <a:solidFill>
                  <a:schemeClr val="bg2"/>
                </a:solidFill>
                <a:latin typeface="Abadi" panose="020B0604020104020204" pitchFamily="34" charset="0"/>
                <a:ea typeface="SF Pro" pitchFamily="2" charset="0"/>
                <a:cs typeface="SF Pro" pitchFamily="2" charset="0"/>
              </a:rPr>
              <a:t>03-22-2023</a:t>
            </a:r>
          </a:p>
          <a:p>
            <a:r>
              <a:rPr lang="en-US" dirty="0">
                <a:solidFill>
                  <a:schemeClr val="bg2"/>
                </a:solidFill>
                <a:latin typeface="Abadi" panose="020B0604020104020204" pitchFamily="34" charset="0"/>
                <a:ea typeface="SF Pro" pitchFamily="2" charset="0"/>
                <a:cs typeface="SF Pro" pitchFamily="2" charset="0"/>
              </a:rPr>
              <a:t>Lutollar@gmail.com</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0" y="1239520"/>
            <a:ext cx="10842870" cy="5689600"/>
          </a:xfrm>
          <a:prstGeom prst="rect">
            <a:avLst/>
          </a:prstGeom>
        </p:spPr>
        <p:txBody>
          <a:bodyPr lIns="91440" tIns="45720" rIns="91440" bIns="45720" anchor="t"/>
          <a:lstStyle/>
          <a:p>
            <a:pPr marL="0" indent="0">
              <a:lnSpc>
                <a:spcPct val="100000"/>
              </a:lnSpc>
              <a:spcBef>
                <a:spcPts val="1400"/>
              </a:spcBef>
              <a:buNone/>
            </a:pPr>
            <a:r>
              <a:rPr lang="en-US" sz="1600" b="1" dirty="0">
                <a:solidFill>
                  <a:schemeClr val="accent3">
                    <a:lumMod val="25000"/>
                  </a:schemeClr>
                </a:solidFill>
                <a:latin typeface="Abadi"/>
              </a:rPr>
              <a:t>Perform Exploratory data analysis &amp; feature engineering using Pandas &amp; Matplotlib</a:t>
            </a:r>
          </a:p>
          <a:p>
            <a:pPr>
              <a:lnSpc>
                <a:spcPct val="100000"/>
              </a:lnSpc>
              <a:spcBef>
                <a:spcPts val="1400"/>
              </a:spcBef>
            </a:pPr>
            <a:r>
              <a:rPr lang="en-US" sz="1600" dirty="0">
                <a:solidFill>
                  <a:schemeClr val="accent3">
                    <a:lumMod val="25000"/>
                  </a:schemeClr>
                </a:solidFill>
                <a:latin typeface="Abadi"/>
              </a:rPr>
              <a:t>Import libraries &amp; define auxiliary functions</a:t>
            </a:r>
          </a:p>
          <a:p>
            <a:pPr>
              <a:lnSpc>
                <a:spcPct val="100000"/>
              </a:lnSpc>
              <a:spcBef>
                <a:spcPts val="1400"/>
              </a:spcBef>
            </a:pPr>
            <a:r>
              <a:rPr lang="en-US" sz="1600" dirty="0">
                <a:solidFill>
                  <a:schemeClr val="accent3">
                    <a:lumMod val="25000"/>
                  </a:schemeClr>
                </a:solidFill>
                <a:latin typeface="Abadi"/>
              </a:rPr>
              <a:t>Import dataset and perform EDA to visualize the trends</a:t>
            </a:r>
          </a:p>
          <a:p>
            <a:pPr>
              <a:lnSpc>
                <a:spcPct val="100000"/>
              </a:lnSpc>
              <a:spcBef>
                <a:spcPts val="1400"/>
              </a:spcBef>
            </a:pPr>
            <a:r>
              <a:rPr lang="en-US" sz="1600" dirty="0">
                <a:solidFill>
                  <a:schemeClr val="accent3">
                    <a:lumMod val="25000"/>
                  </a:schemeClr>
                </a:solidFill>
                <a:latin typeface="Abadi"/>
              </a:rPr>
              <a:t>Visualize relationship between flight number and launch site</a:t>
            </a:r>
          </a:p>
          <a:p>
            <a:pPr>
              <a:lnSpc>
                <a:spcPct val="100000"/>
              </a:lnSpc>
              <a:spcBef>
                <a:spcPts val="1400"/>
              </a:spcBef>
            </a:pPr>
            <a:r>
              <a:rPr lang="en-US" sz="1600" dirty="0">
                <a:solidFill>
                  <a:schemeClr val="accent3">
                    <a:lumMod val="25000"/>
                  </a:schemeClr>
                </a:solidFill>
                <a:latin typeface="Abadi"/>
              </a:rPr>
              <a:t>Visualize relationship between payload and launch site</a:t>
            </a:r>
          </a:p>
          <a:p>
            <a:pPr>
              <a:lnSpc>
                <a:spcPct val="100000"/>
              </a:lnSpc>
              <a:spcBef>
                <a:spcPts val="1400"/>
              </a:spcBef>
            </a:pPr>
            <a:r>
              <a:rPr lang="en-US" sz="1600" dirty="0">
                <a:solidFill>
                  <a:schemeClr val="accent3">
                    <a:lumMod val="25000"/>
                  </a:schemeClr>
                </a:solidFill>
                <a:latin typeface="Abadi"/>
              </a:rPr>
              <a:t>Visualize the relationship between success rate of each orbit type</a:t>
            </a:r>
          </a:p>
          <a:p>
            <a:pPr>
              <a:lnSpc>
                <a:spcPct val="100000"/>
              </a:lnSpc>
              <a:spcBef>
                <a:spcPts val="1400"/>
              </a:spcBef>
            </a:pPr>
            <a:r>
              <a:rPr lang="en-US" sz="1600" dirty="0">
                <a:solidFill>
                  <a:schemeClr val="accent3">
                    <a:lumMod val="25000"/>
                  </a:schemeClr>
                </a:solidFill>
                <a:latin typeface="Abadi"/>
              </a:rPr>
              <a:t>Visualize the relationship between flight number and orbit type</a:t>
            </a:r>
          </a:p>
          <a:p>
            <a:pPr>
              <a:lnSpc>
                <a:spcPct val="100000"/>
              </a:lnSpc>
              <a:spcBef>
                <a:spcPts val="1400"/>
              </a:spcBef>
            </a:pPr>
            <a:r>
              <a:rPr lang="en-US" sz="1600" dirty="0">
                <a:solidFill>
                  <a:schemeClr val="accent3">
                    <a:lumMod val="25000"/>
                  </a:schemeClr>
                </a:solidFill>
                <a:latin typeface="Abadi"/>
              </a:rPr>
              <a:t>Visualize the relationship between payload and orbit type</a:t>
            </a:r>
          </a:p>
          <a:p>
            <a:pPr>
              <a:lnSpc>
                <a:spcPct val="100000"/>
              </a:lnSpc>
              <a:spcBef>
                <a:spcPts val="1400"/>
              </a:spcBef>
            </a:pPr>
            <a:r>
              <a:rPr lang="en-US" sz="1600" dirty="0">
                <a:solidFill>
                  <a:schemeClr val="accent3">
                    <a:lumMod val="25000"/>
                  </a:schemeClr>
                </a:solidFill>
                <a:latin typeface="Abadi"/>
              </a:rPr>
              <a:t>Visualize the launch success yearly trend</a:t>
            </a:r>
          </a:p>
          <a:p>
            <a:pPr>
              <a:lnSpc>
                <a:spcPct val="100000"/>
              </a:lnSpc>
              <a:spcBef>
                <a:spcPts val="1400"/>
              </a:spcBef>
            </a:pPr>
            <a:r>
              <a:rPr lang="en-US" sz="1600" dirty="0">
                <a:solidFill>
                  <a:schemeClr val="accent3">
                    <a:lumMod val="25000"/>
                  </a:schemeClr>
                </a:solidFill>
                <a:latin typeface="Abadi"/>
              </a:rPr>
              <a:t>Create dummy variable for feature engineering using one hot encoding</a:t>
            </a:r>
          </a:p>
          <a:p>
            <a:pPr>
              <a:lnSpc>
                <a:spcPct val="100000"/>
              </a:lnSpc>
              <a:spcBef>
                <a:spcPts val="1400"/>
              </a:spcBef>
            </a:pPr>
            <a:r>
              <a:rPr lang="en-US" sz="1600" dirty="0">
                <a:solidFill>
                  <a:schemeClr val="accent3">
                    <a:lumMod val="25000"/>
                  </a:schemeClr>
                </a:solidFill>
                <a:latin typeface="Abadi"/>
              </a:rPr>
              <a:t>Call all numeric columns to float64</a:t>
            </a:r>
          </a:p>
          <a:p>
            <a:pPr>
              <a:lnSpc>
                <a:spcPct val="100000"/>
              </a:lnSpc>
              <a:spcBef>
                <a:spcPts val="1400"/>
              </a:spcBef>
            </a:pPr>
            <a:r>
              <a:rPr lang="en-US" sz="1600" dirty="0">
                <a:solidFill>
                  <a:schemeClr val="accent3">
                    <a:lumMod val="25000"/>
                  </a:schemeClr>
                </a:solidFill>
                <a:latin typeface="Abadi"/>
              </a:rPr>
              <a:t>Export the final data to CSV</a:t>
            </a:r>
          </a:p>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https://github.com/MoAbbazi/IBM-Data-science-capstone/blob/main/EDA%20Visualization%20Lab%20SPACEX%20Capstone.ipynb</a:t>
            </a:r>
            <a:endParaRPr lang="en-US" b="1" dirty="0"/>
          </a:p>
        </p:txBody>
      </p:sp>
      <p:sp>
        <p:nvSpPr>
          <p:cNvPr id="3" name="Title 1"/>
          <p:cNvSpPr txBox="1"/>
          <p:nvPr/>
        </p:nvSpPr>
        <p:spPr>
          <a:xfrm>
            <a:off x="2483317" y="538650"/>
            <a:ext cx="8802293"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304800" y="1320800"/>
            <a:ext cx="11153172" cy="5415280"/>
          </a:xfrm>
          <a:prstGeom prst="rect">
            <a:avLst/>
          </a:prstGeom>
        </p:spPr>
        <p:txBody>
          <a:bodyPr lIns="91440" tIns="45720" rIns="91440" bIns="45720" anchor="t"/>
          <a:lstStyle/>
          <a:p>
            <a:pPr marL="0" indent="0">
              <a:lnSpc>
                <a:spcPct val="100000"/>
              </a:lnSpc>
              <a:spcBef>
                <a:spcPts val="1400"/>
              </a:spcBef>
              <a:buNone/>
            </a:pPr>
            <a:r>
              <a:rPr lang="en-US" sz="1600" b="1" dirty="0">
                <a:solidFill>
                  <a:schemeClr val="accent3">
                    <a:lumMod val="25000"/>
                  </a:schemeClr>
                </a:solidFill>
                <a:latin typeface="Abadi"/>
              </a:rPr>
              <a:t>Understanding the SpaceX dataset, loading the data into the tables in DB2 database and executing SQL queries to understand the SpaceX dataset</a:t>
            </a:r>
          </a:p>
          <a:p>
            <a:pPr>
              <a:lnSpc>
                <a:spcPct val="100000"/>
              </a:lnSpc>
              <a:spcBef>
                <a:spcPts val="1400"/>
              </a:spcBef>
            </a:pPr>
            <a:r>
              <a:rPr lang="en-US" sz="1400" dirty="0">
                <a:solidFill>
                  <a:schemeClr val="accent3">
                    <a:lumMod val="25000"/>
                  </a:schemeClr>
                </a:solidFill>
                <a:latin typeface="Abadi"/>
              </a:rPr>
              <a:t>Download the data and connect to the DB2 database</a:t>
            </a:r>
          </a:p>
          <a:p>
            <a:pPr>
              <a:lnSpc>
                <a:spcPct val="100000"/>
              </a:lnSpc>
              <a:spcBef>
                <a:spcPts val="1400"/>
              </a:spcBef>
            </a:pPr>
            <a:r>
              <a:rPr lang="en-US" sz="1400" dirty="0">
                <a:solidFill>
                  <a:schemeClr val="accent3">
                    <a:lumMod val="25000"/>
                  </a:schemeClr>
                </a:solidFill>
                <a:latin typeface="Abadi"/>
              </a:rPr>
              <a:t>Explore data by displaying names of unique launch sites</a:t>
            </a:r>
          </a:p>
          <a:p>
            <a:pPr>
              <a:lnSpc>
                <a:spcPct val="100000"/>
              </a:lnSpc>
              <a:spcBef>
                <a:spcPts val="1400"/>
              </a:spcBef>
            </a:pPr>
            <a:r>
              <a:rPr lang="en-US" sz="1400" dirty="0">
                <a:solidFill>
                  <a:schemeClr val="accent3">
                    <a:lumMod val="25000"/>
                  </a:schemeClr>
                </a:solidFill>
                <a:latin typeface="Abadi"/>
              </a:rPr>
              <a:t>Records of launch sites with CCA</a:t>
            </a:r>
          </a:p>
          <a:p>
            <a:pPr>
              <a:lnSpc>
                <a:spcPct val="100000"/>
              </a:lnSpc>
              <a:spcBef>
                <a:spcPts val="1400"/>
              </a:spcBef>
            </a:pPr>
            <a:r>
              <a:rPr lang="en-US" sz="1400" dirty="0">
                <a:solidFill>
                  <a:schemeClr val="accent3">
                    <a:lumMod val="25000"/>
                  </a:schemeClr>
                </a:solidFill>
                <a:latin typeface="Abadi"/>
              </a:rPr>
              <a:t>Display total payload mass carried by boosters launched by NASA (CRS)</a:t>
            </a:r>
          </a:p>
          <a:p>
            <a:pPr>
              <a:lnSpc>
                <a:spcPct val="100000"/>
              </a:lnSpc>
              <a:spcBef>
                <a:spcPts val="1400"/>
              </a:spcBef>
            </a:pPr>
            <a:r>
              <a:rPr lang="en-US" sz="1400" dirty="0">
                <a:solidFill>
                  <a:schemeClr val="accent3">
                    <a:lumMod val="25000"/>
                  </a:schemeClr>
                </a:solidFill>
                <a:latin typeface="Abadi"/>
              </a:rPr>
              <a:t>Display average payload mass carried by booster version F9 V1.1</a:t>
            </a:r>
          </a:p>
          <a:p>
            <a:pPr>
              <a:lnSpc>
                <a:spcPct val="100000"/>
              </a:lnSpc>
              <a:spcBef>
                <a:spcPts val="1400"/>
              </a:spcBef>
            </a:pPr>
            <a:r>
              <a:rPr lang="en-US" sz="1400" dirty="0">
                <a:solidFill>
                  <a:schemeClr val="accent3">
                    <a:lumMod val="25000"/>
                  </a:schemeClr>
                </a:solidFill>
                <a:latin typeface="Abadi"/>
              </a:rPr>
              <a:t>List the date when the first successful landing outcome in the past was achieved</a:t>
            </a:r>
          </a:p>
          <a:p>
            <a:pPr>
              <a:lnSpc>
                <a:spcPct val="100000"/>
              </a:lnSpc>
              <a:spcBef>
                <a:spcPts val="1400"/>
              </a:spcBef>
            </a:pPr>
            <a:r>
              <a:rPr lang="en-US" sz="1400" dirty="0">
                <a:solidFill>
                  <a:schemeClr val="accent3">
                    <a:lumMod val="25000"/>
                  </a:schemeClr>
                </a:solidFill>
                <a:latin typeface="Abadi"/>
              </a:rPr>
              <a:t>Names of boosters with success in drone ships with payload between 4000-6000</a:t>
            </a:r>
          </a:p>
          <a:p>
            <a:pPr>
              <a:lnSpc>
                <a:spcPct val="100000"/>
              </a:lnSpc>
              <a:spcBef>
                <a:spcPts val="1400"/>
              </a:spcBef>
            </a:pPr>
            <a:r>
              <a:rPr lang="en-US" sz="1400" dirty="0">
                <a:solidFill>
                  <a:schemeClr val="accent3">
                    <a:lumMod val="25000"/>
                  </a:schemeClr>
                </a:solidFill>
                <a:latin typeface="Abadi"/>
              </a:rPr>
              <a:t>List the total number of successful and failure mission outcomes</a:t>
            </a:r>
          </a:p>
          <a:p>
            <a:pPr>
              <a:lnSpc>
                <a:spcPct val="100000"/>
              </a:lnSpc>
              <a:spcBef>
                <a:spcPts val="1400"/>
              </a:spcBef>
            </a:pPr>
            <a:r>
              <a:rPr lang="en-US" sz="1400" dirty="0">
                <a:solidFill>
                  <a:schemeClr val="accent3">
                    <a:lumMod val="25000"/>
                  </a:schemeClr>
                </a:solidFill>
                <a:latin typeface="Abadi"/>
              </a:rPr>
              <a:t>Names of booster versions which have carried maximum payload mass </a:t>
            </a:r>
          </a:p>
          <a:p>
            <a:pPr>
              <a:lnSpc>
                <a:spcPct val="100000"/>
              </a:lnSpc>
              <a:spcBef>
                <a:spcPts val="1400"/>
              </a:spcBef>
            </a:pPr>
            <a:r>
              <a:rPr lang="en-US" sz="1400" dirty="0">
                <a:solidFill>
                  <a:schemeClr val="accent3">
                    <a:lumMod val="25000"/>
                  </a:schemeClr>
                </a:solidFill>
                <a:latin typeface="Abadi"/>
              </a:rPr>
              <a:t>Query drone failure outcome, booster version and launch site for 2015</a:t>
            </a:r>
          </a:p>
          <a:p>
            <a:pPr>
              <a:lnSpc>
                <a:spcPct val="100000"/>
              </a:lnSpc>
              <a:spcBef>
                <a:spcPts val="1400"/>
              </a:spcBef>
            </a:pPr>
            <a:r>
              <a:rPr lang="en-US" sz="1400" dirty="0">
                <a:solidFill>
                  <a:schemeClr val="accent3">
                    <a:lumMod val="25000"/>
                  </a:schemeClr>
                </a:solidFill>
                <a:latin typeface="Abadi"/>
              </a:rPr>
              <a:t>Ranking successful landing outcomes from June 2010 to March 2017 </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https://github.com/MoAbbazi/IBM-Data-science-capstone/blob/main/EDA%20SQL%20LITE%20LAB%20SPACEX%20CAPSTONE.ipynb</a:t>
            </a:r>
            <a:endParaRPr lang="en-US" b="1" dirty="0"/>
          </a:p>
          <a:p>
            <a:endParaRPr lang="en-US" dirty="0"/>
          </a:p>
          <a:p>
            <a:endParaRPr lang="en-US" dirty="0"/>
          </a:p>
        </p:txBody>
      </p:sp>
      <p:sp>
        <p:nvSpPr>
          <p:cNvPr id="3" name="Title 1"/>
          <p:cNvSpPr txBox="1"/>
          <p:nvPr/>
        </p:nvSpPr>
        <p:spPr>
          <a:xfrm>
            <a:off x="3759199" y="538650"/>
            <a:ext cx="75264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558265" y="1520792"/>
            <a:ext cx="10795535" cy="4705600"/>
          </a:xfrm>
          <a:prstGeom prst="rect">
            <a:avLst/>
          </a:prstGeom>
        </p:spPr>
        <p:txBody>
          <a:bodyPr>
            <a:normAutofit fontScale="92500" lnSpcReduction="1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Build a Folium map object with launch site coordinates and with markers showing proximities to coastlines, railroads, highways and cities.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location analysis using maps with Folium</a:t>
            </a:r>
          </a:p>
          <a:p>
            <a:pPr>
              <a:lnSpc>
                <a:spcPct val="100000"/>
              </a:lnSpc>
              <a:spcBef>
                <a:spcPts val="1400"/>
              </a:spcBef>
            </a:pPr>
            <a:r>
              <a:rPr lang="en-US" sz="2200" dirty="0">
                <a:solidFill>
                  <a:schemeClr val="accent3">
                    <a:lumMod val="25000"/>
                  </a:schemeClr>
                </a:solidFill>
                <a:latin typeface="Abadi" panose="020B0604020104020204" pitchFamily="34" charset="0"/>
              </a:rPr>
              <a:t>Create a map object with Folium using NASA launch site coordinates as centre</a:t>
            </a:r>
          </a:p>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on the map using folium marker object</a:t>
            </a:r>
          </a:p>
          <a:p>
            <a:pPr>
              <a:lnSpc>
                <a:spcPct val="100000"/>
              </a:lnSpc>
              <a:spcBef>
                <a:spcPts val="1400"/>
              </a:spcBef>
            </a:pPr>
            <a:r>
              <a:rPr lang="en-US" sz="2200" dirty="0">
                <a:solidFill>
                  <a:schemeClr val="accent3">
                    <a:lumMod val="25000"/>
                  </a:schemeClr>
                </a:solidFill>
                <a:latin typeface="Abadi" panose="020B0604020104020204" pitchFamily="34" charset="0"/>
              </a:rPr>
              <a:t>Mark all successful and failed mission sites on the map using marker</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 between the launch site locations and their closest proximities to highways, railroads, coastlines and cities</a:t>
            </a:r>
          </a:p>
          <a:p>
            <a:pPr>
              <a:lnSpc>
                <a:spcPct val="100000"/>
              </a:lnSpc>
              <a:spcBef>
                <a:spcPts val="1400"/>
              </a:spcBef>
            </a:pPr>
            <a:r>
              <a:rPr lang="en-US" sz="2200" dirty="0">
                <a:solidFill>
                  <a:schemeClr val="accent3">
                    <a:lumMod val="25000"/>
                  </a:schemeClr>
                </a:solidFill>
                <a:latin typeface="Abadi" panose="020B0604020104020204" pitchFamily="34" charset="0"/>
              </a:rPr>
              <a:t>Use the insights obtained from the map to draw conclusions on the launch site locations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700" b="1" dirty="0">
                <a:solidFill>
                  <a:schemeClr val="accent3">
                    <a:lumMod val="25000"/>
                  </a:schemeClr>
                </a:solidFill>
                <a:latin typeface="Abadi" panose="020B0604020104020204" pitchFamily="34" charset="0"/>
              </a:rPr>
              <a:t>https://github.com/MoAbbazi/IBM-Data-science-capstone/blob/main/ANALYSIS%20AND%20VIZ%20WITH%20FOLIUM%20SPACEX%20CAPSTONE_3.ipynb</a:t>
            </a:r>
            <a:endParaRPr lang="en-US" sz="1700" b="1" dirty="0"/>
          </a:p>
          <a:p>
            <a:endParaRPr lang="en-US" dirty="0"/>
          </a:p>
        </p:txBody>
      </p:sp>
      <p:sp>
        <p:nvSpPr>
          <p:cNvPr id="3" name="Title 1"/>
          <p:cNvSpPr txBox="1"/>
          <p:nvPr/>
        </p:nvSpPr>
        <p:spPr>
          <a:xfrm>
            <a:off x="1761423" y="538650"/>
            <a:ext cx="9524188" cy="65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0" y="1674235"/>
            <a:ext cx="9745589" cy="4351338"/>
          </a:xfrm>
          <a:prstGeom prst="rect">
            <a:avLst/>
          </a:prstGeom>
        </p:spPr>
        <p:txBody>
          <a:bodyPr vert="horz" lIns="91440" tIns="45720" rIns="91440" bIns="45720" rtlCol="0" anchor="t">
            <a:normAutofit fontScale="85000" lnSpcReduction="1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Build an interactive dashboard visual on SpaceX data in real time using Plotly dash</a:t>
            </a:r>
          </a:p>
          <a:p>
            <a:pPr>
              <a:lnSpc>
                <a:spcPct val="100000"/>
              </a:lnSpc>
              <a:spcBef>
                <a:spcPts val="1400"/>
              </a:spcBef>
            </a:pPr>
            <a:r>
              <a:rPr lang="en-US" sz="2200" dirty="0">
                <a:solidFill>
                  <a:schemeClr val="accent3">
                    <a:lumMod val="25000"/>
                  </a:schemeClr>
                </a:solidFill>
                <a:latin typeface="Abadi" panose="020B0604020104020204" pitchFamily="34" charset="0"/>
              </a:rPr>
              <a:t>Create a dash application component which contains input components such as dropdown list and range sliders to display pie chart and scatter point chart</a:t>
            </a:r>
          </a:p>
          <a:p>
            <a:pPr>
              <a:lnSpc>
                <a:spcPct val="100000"/>
              </a:lnSpc>
              <a:spcBef>
                <a:spcPts val="1400"/>
              </a:spcBef>
            </a:pPr>
            <a:r>
              <a:rPr lang="en-US" sz="2200" dirty="0">
                <a:solidFill>
                  <a:schemeClr val="accent3">
                    <a:lumMod val="25000"/>
                  </a:schemeClr>
                </a:solidFill>
                <a:latin typeface="Abadi" panose="020B0604020104020204" pitchFamily="34" charset="0"/>
              </a:rPr>
              <a:t>Add a launch site dropdown input component </a:t>
            </a:r>
          </a:p>
          <a:p>
            <a:pPr>
              <a:lnSpc>
                <a:spcPct val="100000"/>
              </a:lnSpc>
              <a:spcBef>
                <a:spcPts val="1400"/>
              </a:spcBef>
            </a:pPr>
            <a:r>
              <a:rPr lang="en-US" sz="2200" dirty="0">
                <a:solidFill>
                  <a:schemeClr val="accent3">
                    <a:lumMod val="25000"/>
                  </a:schemeClr>
                </a:solidFill>
                <a:latin typeface="Abadi" panose="020B0604020104020204" pitchFamily="34" charset="0"/>
              </a:rPr>
              <a:t>Add a callback function that renders “Success pie chart” based on selected site dropdown</a:t>
            </a:r>
          </a:p>
          <a:p>
            <a:pPr>
              <a:lnSpc>
                <a:spcPct val="100000"/>
              </a:lnSpc>
              <a:spcBef>
                <a:spcPts val="1400"/>
              </a:spcBef>
            </a:pPr>
            <a:r>
              <a:rPr lang="en-US" sz="2200" dirty="0">
                <a:solidFill>
                  <a:schemeClr val="accent3">
                    <a:lumMod val="25000"/>
                  </a:schemeClr>
                </a:solidFill>
                <a:latin typeface="Abadi" panose="020B0604020104020204" pitchFamily="34" charset="0"/>
              </a:rPr>
              <a:t>Adda arrange slider to select payload</a:t>
            </a:r>
          </a:p>
          <a:p>
            <a:pPr>
              <a:lnSpc>
                <a:spcPct val="100000"/>
              </a:lnSpc>
              <a:spcBef>
                <a:spcPts val="1400"/>
              </a:spcBef>
            </a:pPr>
            <a:r>
              <a:rPr lang="en-US" sz="2200" dirty="0">
                <a:solidFill>
                  <a:schemeClr val="accent3">
                    <a:lumMod val="25000"/>
                  </a:schemeClr>
                </a:solidFill>
                <a:latin typeface="Abadi" panose="020B0604020104020204" pitchFamily="34" charset="0"/>
              </a:rPr>
              <a:t>Add a call back function to render the “success payload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Launch the interactive web dashboard on a private IP/Port: 127.0.0.1 / 8050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https://github.com/MoAbbazi/IBM-Data-science-capstone/blob/main/Dash%20Interactive%20Dashboard%20SPACEX%20CAPSTONE.ipynb</a:t>
            </a:r>
            <a:endParaRPr lang="en-US" sz="1900" b="1" dirty="0"/>
          </a:p>
        </p:txBody>
      </p:sp>
      <p:sp>
        <p:nvSpPr>
          <p:cNvPr id="3" name="Title 1"/>
          <p:cNvSpPr txBox="1"/>
          <p:nvPr/>
        </p:nvSpPr>
        <p:spPr>
          <a:xfrm>
            <a:off x="1540021" y="538650"/>
            <a:ext cx="974559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346509" y="1328286"/>
            <a:ext cx="11742822" cy="5529714"/>
          </a:xfrm>
          <a:prstGeom prst="rect">
            <a:avLst/>
          </a:prstGeom>
        </p:spPr>
        <p:txBody>
          <a:bodyPr>
            <a:noAutofit/>
          </a:bodyPr>
          <a:lstStyle/>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Perform EDA and determine the training labels, create column for “Class” our target variable, standardize the data, split into training and test data for classification and test the models for accuracy to determine best performing model.</a:t>
            </a:r>
          </a:p>
          <a:p>
            <a:pPr>
              <a:lnSpc>
                <a:spcPct val="100000"/>
              </a:lnSpc>
              <a:spcBef>
                <a:spcPts val="1400"/>
              </a:spcBef>
            </a:pPr>
            <a:r>
              <a:rPr lang="en-US" sz="1400" dirty="0">
                <a:solidFill>
                  <a:schemeClr val="accent3">
                    <a:lumMod val="25000"/>
                  </a:schemeClr>
                </a:solidFill>
                <a:latin typeface="Abadi" panose="020B0604020104020204" pitchFamily="34" charset="0"/>
              </a:rPr>
              <a:t>Import libraries and load the dataset and Define the plot_confusion_matrix</a:t>
            </a:r>
          </a:p>
          <a:p>
            <a:pPr>
              <a:lnSpc>
                <a:spcPct val="100000"/>
              </a:lnSpc>
              <a:spcBef>
                <a:spcPts val="1400"/>
              </a:spcBef>
            </a:pPr>
            <a:r>
              <a:rPr lang="en-US" sz="1400" dirty="0">
                <a:solidFill>
                  <a:schemeClr val="accent3">
                    <a:lumMod val="25000"/>
                  </a:schemeClr>
                </a:solidFill>
                <a:latin typeface="Abadi" panose="020B0604020104020204" pitchFamily="34" charset="0"/>
              </a:rPr>
              <a:t>Create NumPy array with column “Class” and assign it to variable Y then we Standardize the data in X and assign it to Variable X</a:t>
            </a:r>
          </a:p>
          <a:p>
            <a:pPr>
              <a:lnSpc>
                <a:spcPct val="100000"/>
              </a:lnSpc>
              <a:spcBef>
                <a:spcPts val="1400"/>
              </a:spcBef>
            </a:pPr>
            <a:r>
              <a:rPr lang="en-US" sz="1400" dirty="0">
                <a:solidFill>
                  <a:schemeClr val="accent3">
                    <a:lumMod val="25000"/>
                  </a:schemeClr>
                </a:solidFill>
                <a:latin typeface="Abadi" panose="020B0604020104020204" pitchFamily="34" charset="0"/>
              </a:rPr>
              <a:t>Split the data into training and testing data</a:t>
            </a:r>
          </a:p>
          <a:p>
            <a:pPr>
              <a:lnSpc>
                <a:spcPct val="100000"/>
              </a:lnSpc>
              <a:spcBef>
                <a:spcPts val="1400"/>
              </a:spcBef>
            </a:pPr>
            <a:r>
              <a:rPr lang="en-US" sz="1400" dirty="0">
                <a:solidFill>
                  <a:schemeClr val="accent3">
                    <a:lumMod val="25000"/>
                  </a:schemeClr>
                </a:solidFill>
                <a:latin typeface="Abadi" panose="020B0604020104020204" pitchFamily="34" charset="0"/>
              </a:rPr>
              <a:t>Create Logistic regression object and GridSearchCV object and find best parameters : {'C': 0.01, 'penalty': 'l2', 'solver': '</a:t>
            </a:r>
            <a:r>
              <a:rPr lang="en-US" sz="1400" dirty="0" err="1">
                <a:solidFill>
                  <a:schemeClr val="accent3">
                    <a:lumMod val="25000"/>
                  </a:schemeClr>
                </a:solidFill>
                <a:latin typeface="Abadi" panose="020B0604020104020204" pitchFamily="34" charset="0"/>
              </a:rPr>
              <a:t>lbfgs</a:t>
            </a:r>
            <a:r>
              <a:rPr lang="en-US" sz="1400" dirty="0">
                <a:solidFill>
                  <a:schemeClr val="accent3">
                    <a:lumMod val="25000"/>
                  </a:schemeClr>
                </a:solidFill>
                <a:latin typeface="Abadi" panose="020B0604020104020204" pitchFamily="34" charset="0"/>
              </a:rPr>
              <a:t>’} and accuracy : 0.8464285714285713 determine test accuracy:0.8333333333333334 and plot confusion matrix</a:t>
            </a:r>
          </a:p>
          <a:p>
            <a:pPr>
              <a:lnSpc>
                <a:spcPct val="100000"/>
              </a:lnSpc>
              <a:spcBef>
                <a:spcPts val="1400"/>
              </a:spcBef>
            </a:pPr>
            <a:r>
              <a:rPr lang="en-US" sz="1400" dirty="0">
                <a:solidFill>
                  <a:schemeClr val="accent3">
                    <a:lumMod val="25000"/>
                  </a:schemeClr>
                </a:solidFill>
                <a:latin typeface="Abadi" panose="020B0604020104020204" pitchFamily="34" charset="0"/>
              </a:rPr>
              <a:t>Create SVM object and GridSearchCV object and find best parameters: {'C': 1.0, 'gamma': 0.03162277660168379, 'kernel': 'sigmoid’} and accuracy : 0.8482142857142856 determine test accuracy:0.8482142857142856 and plot confusion matrix</a:t>
            </a:r>
          </a:p>
          <a:p>
            <a:pPr>
              <a:lnSpc>
                <a:spcPct val="100000"/>
              </a:lnSpc>
              <a:spcBef>
                <a:spcPts val="1400"/>
              </a:spcBef>
            </a:pPr>
            <a:r>
              <a:rPr lang="en-US" sz="1400" dirty="0">
                <a:solidFill>
                  <a:schemeClr val="accent3">
                    <a:lumMod val="25000"/>
                  </a:schemeClr>
                </a:solidFill>
                <a:latin typeface="Abadi" panose="020B0604020104020204" pitchFamily="34" charset="0"/>
              </a:rPr>
              <a:t>Create Decision tree classifier object with GridSearchCV object and find best parameters:  {'criterion': '</a:t>
            </a:r>
            <a:r>
              <a:rPr lang="en-US" sz="1400" dirty="0" err="1">
                <a:solidFill>
                  <a:schemeClr val="accent3">
                    <a:lumMod val="25000"/>
                  </a:schemeClr>
                </a:solidFill>
                <a:latin typeface="Abadi" panose="020B0604020104020204" pitchFamily="34" charset="0"/>
              </a:rPr>
              <a:t>gini</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max_depth</a:t>
            </a:r>
            <a:r>
              <a:rPr lang="en-US" sz="1400" dirty="0">
                <a:solidFill>
                  <a:schemeClr val="accent3">
                    <a:lumMod val="25000"/>
                  </a:schemeClr>
                </a:solidFill>
                <a:latin typeface="Abadi" panose="020B0604020104020204" pitchFamily="34" charset="0"/>
              </a:rPr>
              <a:t>': 6, '</a:t>
            </a:r>
            <a:r>
              <a:rPr lang="en-US" sz="1400" dirty="0" err="1">
                <a:solidFill>
                  <a:schemeClr val="accent3">
                    <a:lumMod val="25000"/>
                  </a:schemeClr>
                </a:solidFill>
                <a:latin typeface="Abadi" panose="020B0604020104020204" pitchFamily="34" charset="0"/>
              </a:rPr>
              <a:t>max_features</a:t>
            </a:r>
            <a:r>
              <a:rPr lang="en-US" sz="1400" dirty="0">
                <a:solidFill>
                  <a:schemeClr val="accent3">
                    <a:lumMod val="25000"/>
                  </a:schemeClr>
                </a:solidFill>
                <a:latin typeface="Abadi" panose="020B0604020104020204" pitchFamily="34" charset="0"/>
              </a:rPr>
              <a:t>': 'auto', 'min_samples_leaf': 4, 'min_samples_split': 2, 'splitter': 'random’} and accuracy : 0.9017857142857144 determine the test accuracy: 0.8333333333333334 and plot confusion matrix</a:t>
            </a:r>
          </a:p>
          <a:p>
            <a:pPr>
              <a:lnSpc>
                <a:spcPct val="100000"/>
              </a:lnSpc>
              <a:spcBef>
                <a:spcPts val="1400"/>
              </a:spcBef>
            </a:pPr>
            <a:r>
              <a:rPr lang="en-US" sz="1400" dirty="0">
                <a:solidFill>
                  <a:schemeClr val="accent3">
                    <a:lumMod val="25000"/>
                  </a:schemeClr>
                </a:solidFill>
                <a:latin typeface="Abadi" panose="020B0604020104020204" pitchFamily="34" charset="0"/>
              </a:rPr>
              <a:t>Create a KNN object with GridSearchCV object and find best parameters: {'algorithm': 'auto', 'n_neighbors': 10, 'p': 1} and accuracy : 0.8482142857142858 determine the test accuracy : 0.8333333333333334 and plot a confusion matrix</a:t>
            </a:r>
          </a:p>
          <a:p>
            <a:pPr>
              <a:lnSpc>
                <a:spcPct val="100000"/>
              </a:lnSpc>
              <a:spcBef>
                <a:spcPts val="1400"/>
              </a:spcBef>
            </a:pPr>
            <a:r>
              <a:rPr lang="en-US" sz="1400" dirty="0">
                <a:solidFill>
                  <a:schemeClr val="accent3">
                    <a:lumMod val="25000"/>
                  </a:schemeClr>
                </a:solidFill>
                <a:latin typeface="Abadi" panose="020B0604020104020204" pitchFamily="34" charset="0"/>
              </a:rPr>
              <a:t>We compare all the models to determine the best performing which is the decision tree classifier with training accuracy: 0.9017857142857144</a:t>
            </a:r>
          </a:p>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https://github.com/MoAbbazi/IBM-Data-science-capstone/blob/main/MACHINE%20LEARNING%20LAB%20SPACEX%20CAPSTONE_5.ipynb</a:t>
            </a:r>
          </a:p>
        </p:txBody>
      </p:sp>
      <p:sp>
        <p:nvSpPr>
          <p:cNvPr id="3" name="Title 1"/>
          <p:cNvSpPr txBox="1"/>
          <p:nvPr/>
        </p:nvSpPr>
        <p:spPr>
          <a:xfrm>
            <a:off x="1867301" y="538650"/>
            <a:ext cx="9418310" cy="62600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11007574" cy="42182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From our scatter plot for Flight number Vs Payload mass see that different launch sites have different success rates. CCAFS LC-40, has a success rate of 60 %, while KSC LC-39A and VAFB SLC 4E has a success rate of 77%.) </a:t>
            </a:r>
          </a:p>
          <a:p>
            <a:pPr>
              <a:lnSpc>
                <a:spcPct val="100000"/>
              </a:lnSpc>
              <a:spcBef>
                <a:spcPts val="1400"/>
              </a:spcBef>
            </a:pPr>
            <a:r>
              <a:rPr lang="en-US" sz="2200" dirty="0">
                <a:solidFill>
                  <a:schemeClr val="accent3">
                    <a:lumMod val="25000"/>
                  </a:schemeClr>
                </a:solidFill>
                <a:latin typeface="Abadi" panose="020B0604020104020204" pitchFamily="34" charset="0"/>
              </a:rPr>
              <a:t>Also from our Payload Vs. Launch Site scatter point chart you will find for the VAFB-SLC launch site there are no rockets launched for heavy payload mass(greater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From scatter plot between orbit and Flight number we see that in the LEO orbit the Success appears related to the number of flights; on the other hand, there seems to be no relationship between flight number when in GTO orbit.</a:t>
            </a:r>
          </a:p>
          <a:p>
            <a:pPr>
              <a:lnSpc>
                <a:spcPct val="100000"/>
              </a:lnSpc>
              <a:spcBef>
                <a:spcPts val="1400"/>
              </a:spcBef>
            </a:pPr>
            <a:r>
              <a:rPr lang="en-US" sz="2200" dirty="0">
                <a:solidFill>
                  <a:schemeClr val="accent3">
                    <a:lumMod val="25000"/>
                  </a:schemeClr>
                </a:solidFill>
                <a:latin typeface="Abadi" panose="020B0604020104020204" pitchFamily="34" charset="0"/>
              </a:rPr>
              <a:t>Also from the scatter plot between Orbit and Payload mass 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p:cNvSpPr txBox="1"/>
          <p:nvPr/>
        </p:nvSpPr>
        <p:spPr>
          <a:xfrm>
            <a:off x="4562375" y="538650"/>
            <a:ext cx="6723236" cy="7030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903B-FF67-4699-BD92-2AA77755EA7A}"/>
              </a:ext>
            </a:extLst>
          </p:cNvPr>
          <p:cNvSpPr>
            <a:spLocks noGrp="1"/>
          </p:cNvSpPr>
          <p:nvPr>
            <p:ph type="title"/>
          </p:nvPr>
        </p:nvSpPr>
        <p:spPr>
          <a:xfrm>
            <a:off x="4533498" y="452387"/>
            <a:ext cx="6820301" cy="1238301"/>
          </a:xfrm>
        </p:spPr>
        <p:txBody>
          <a:bodyPr/>
          <a:lstStyle/>
          <a:p>
            <a:r>
              <a:rPr lang="en-US" dirty="0">
                <a:solidFill>
                  <a:srgbClr val="0B49CB"/>
                </a:solidFill>
                <a:latin typeface="Abadi"/>
              </a:rPr>
              <a:t>Results</a:t>
            </a:r>
            <a:endParaRPr lang="en-US" dirty="0"/>
          </a:p>
        </p:txBody>
      </p:sp>
      <p:sp>
        <p:nvSpPr>
          <p:cNvPr id="3" name="Content Placeholder 2">
            <a:extLst>
              <a:ext uri="{FF2B5EF4-FFF2-40B4-BE49-F238E27FC236}">
                <a16:creationId xmlns:a16="http://schemas.microsoft.com/office/drawing/2014/main" id="{26858985-C075-4C03-B187-82C450F3E79D}"/>
              </a:ext>
            </a:extLst>
          </p:cNvPr>
          <p:cNvSpPr>
            <a:spLocks noGrp="1"/>
          </p:cNvSpPr>
          <p:nvPr>
            <p:ph idx="1"/>
          </p:nvPr>
        </p:nvSpPr>
        <p:spPr>
          <a:xfrm>
            <a:off x="760395" y="1174282"/>
            <a:ext cx="11107553" cy="5390147"/>
          </a:xfrm>
        </p:spPr>
        <p:txBody>
          <a:bodyPr/>
          <a:lstStyle/>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1600" dirty="0">
                <a:solidFill>
                  <a:schemeClr val="accent3">
                    <a:lumMod val="25000"/>
                  </a:schemeClr>
                </a:solidFill>
                <a:latin typeface="Abadi" panose="020B0604020104020204" pitchFamily="34" charset="0"/>
              </a:rPr>
              <a:t>After using the function </a:t>
            </a:r>
            <a:r>
              <a:rPr lang="en-US" sz="1600" dirty="0" err="1">
                <a:solidFill>
                  <a:schemeClr val="accent3">
                    <a:lumMod val="25000"/>
                  </a:schemeClr>
                </a:solidFill>
                <a:latin typeface="Abadi" panose="020B0604020104020204" pitchFamily="34" charset="0"/>
              </a:rPr>
              <a:t>train_test_split</a:t>
            </a:r>
            <a:r>
              <a:rPr lang="en-US" sz="1600" dirty="0">
                <a:solidFill>
                  <a:schemeClr val="accent3">
                    <a:lumMod val="25000"/>
                  </a:schemeClr>
                </a:solidFill>
                <a:latin typeface="Abadi" panose="020B0604020104020204" pitchFamily="34" charset="0"/>
              </a:rPr>
              <a:t> to split the data X and Y into training and test data. Set the parameter test_size to 0.2 and random_state to 2 we have a train shape of 72 and test shape of 18.</a:t>
            </a:r>
          </a:p>
          <a:p>
            <a:pPr>
              <a:lnSpc>
                <a:spcPct val="100000"/>
              </a:lnSpc>
              <a:spcBef>
                <a:spcPts val="1400"/>
              </a:spcBef>
            </a:pPr>
            <a:r>
              <a:rPr lang="en-US" sz="1600" dirty="0">
                <a:solidFill>
                  <a:schemeClr val="accent3">
                    <a:lumMod val="25000"/>
                  </a:schemeClr>
                </a:solidFill>
                <a:latin typeface="Abadi" panose="020B0604020104020204" pitchFamily="34" charset="0"/>
              </a:rPr>
              <a:t>We obtained best parameters for the Logistic regression as tuned hpyerparameters :(best parameters)  {'C': 0.01, 'penalty': 'l2', 'solver': '</a:t>
            </a:r>
            <a:r>
              <a:rPr lang="en-US" sz="1600" dirty="0" err="1">
                <a:solidFill>
                  <a:schemeClr val="accent3">
                    <a:lumMod val="25000"/>
                  </a:schemeClr>
                </a:solidFill>
                <a:latin typeface="Abadi" panose="020B0604020104020204" pitchFamily="34" charset="0"/>
              </a:rPr>
              <a:t>lbfgs</a:t>
            </a:r>
            <a:r>
              <a:rPr lang="en-US" sz="1600" dirty="0">
                <a:solidFill>
                  <a:schemeClr val="accent3">
                    <a:lumMod val="25000"/>
                  </a:schemeClr>
                </a:solidFill>
                <a:latin typeface="Abadi" panose="020B0604020104020204" pitchFamily="34" charset="0"/>
              </a:rPr>
              <a:t>’}, accuracy : 0.8464285714285713</a:t>
            </a:r>
          </a:p>
          <a:p>
            <a:pPr>
              <a:lnSpc>
                <a:spcPct val="100000"/>
              </a:lnSpc>
              <a:spcBef>
                <a:spcPts val="1400"/>
              </a:spcBef>
            </a:pPr>
            <a:r>
              <a:rPr lang="en-US" sz="1600" dirty="0">
                <a:solidFill>
                  <a:schemeClr val="accent3">
                    <a:lumMod val="25000"/>
                  </a:schemeClr>
                </a:solidFill>
                <a:latin typeface="Abadi" panose="020B0604020104020204" pitchFamily="34" charset="0"/>
              </a:rPr>
              <a:t>For our SVM we obtained tuned hpyerparameters :(best parameters)  {'C': 1.0, 'gamma': 0.03162277660168379, 'kernel': 'sigmoid’}, accuracy : 0.8482142857142856</a:t>
            </a:r>
          </a:p>
          <a:p>
            <a:pPr>
              <a:lnSpc>
                <a:spcPct val="100000"/>
              </a:lnSpc>
              <a:spcBef>
                <a:spcPts val="1400"/>
              </a:spcBef>
            </a:pPr>
            <a:r>
              <a:rPr lang="en-US" sz="1600" dirty="0">
                <a:solidFill>
                  <a:schemeClr val="accent3">
                    <a:lumMod val="25000"/>
                  </a:schemeClr>
                </a:solidFill>
                <a:latin typeface="Abadi" panose="020B0604020104020204" pitchFamily="34" charset="0"/>
              </a:rPr>
              <a:t>For our Decision tree we obtained tuned hpyerparameters :(best parameters)  {'criterion': '</a:t>
            </a:r>
            <a:r>
              <a:rPr lang="en-US" sz="1600" dirty="0" err="1">
                <a:solidFill>
                  <a:schemeClr val="accent3">
                    <a:lumMod val="25000"/>
                  </a:schemeClr>
                </a:solidFill>
                <a:latin typeface="Abadi" panose="020B0604020104020204" pitchFamily="34" charset="0"/>
              </a:rPr>
              <a:t>gini</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max_depth</a:t>
            </a:r>
            <a:r>
              <a:rPr lang="en-US" sz="1600" dirty="0">
                <a:solidFill>
                  <a:schemeClr val="accent3">
                    <a:lumMod val="25000"/>
                  </a:schemeClr>
                </a:solidFill>
                <a:latin typeface="Abadi" panose="020B0604020104020204" pitchFamily="34" charset="0"/>
              </a:rPr>
              <a:t>': 6, 'max_features': 'auto', 'min_samples_leaf': 4, 'min_samples_split': 2, 'splitter': 'random’}, accuracy : 0.9017857142857144</a:t>
            </a:r>
          </a:p>
          <a:p>
            <a:pPr>
              <a:lnSpc>
                <a:spcPct val="100000"/>
              </a:lnSpc>
              <a:spcBef>
                <a:spcPts val="1400"/>
              </a:spcBef>
            </a:pPr>
            <a:r>
              <a:rPr lang="en-US" sz="1600" dirty="0">
                <a:solidFill>
                  <a:schemeClr val="accent3">
                    <a:lumMod val="25000"/>
                  </a:schemeClr>
                </a:solidFill>
                <a:latin typeface="Abadi" panose="020B0604020104020204" pitchFamily="34" charset="0"/>
              </a:rPr>
              <a:t>And for the KNN we got tuned hpyerparameters :(best parameters)  {'algorithm': 'auto', 'n_neighbors': 10, 'p': 1}accuracy : 0.8482142857142858</a:t>
            </a:r>
          </a:p>
          <a:p>
            <a:pPr>
              <a:lnSpc>
                <a:spcPct val="100000"/>
              </a:lnSpc>
              <a:spcBef>
                <a:spcPts val="1400"/>
              </a:spcBef>
            </a:pPr>
            <a:r>
              <a:rPr lang="en-US" sz="1600" dirty="0">
                <a:solidFill>
                  <a:schemeClr val="accent3">
                    <a:lumMod val="25000"/>
                  </a:schemeClr>
                </a:solidFill>
                <a:latin typeface="Abadi" panose="020B0604020104020204" pitchFamily="34" charset="0"/>
              </a:rPr>
              <a:t>We plot a confusion matrix for each of the classification methods used.</a:t>
            </a:r>
          </a:p>
          <a:p>
            <a:pPr>
              <a:lnSpc>
                <a:spcPct val="100000"/>
              </a:lnSpc>
              <a:spcBef>
                <a:spcPts val="1400"/>
              </a:spcBef>
            </a:pPr>
            <a:r>
              <a:rPr lang="en-US" sz="1600" dirty="0">
                <a:solidFill>
                  <a:schemeClr val="accent3">
                    <a:lumMod val="25000"/>
                  </a:schemeClr>
                </a:solidFill>
                <a:latin typeface="Abadi" panose="020B0604020104020204" pitchFamily="34" charset="0"/>
              </a:rPr>
              <a:t>Each model had the same Accuracy on test data: 0.8333333333333334</a:t>
            </a:r>
          </a:p>
          <a:p>
            <a:endParaRPr lang="en-US" dirty="0"/>
          </a:p>
        </p:txBody>
      </p:sp>
    </p:spTree>
    <p:extLst>
      <p:ext uri="{BB962C8B-B14F-4D97-AF65-F5344CB8AC3E}">
        <p14:creationId xmlns:p14="http://schemas.microsoft.com/office/powerpoint/2010/main" val="815801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p:cNvSpPr txBox="1"/>
          <p:nvPr/>
        </p:nvSpPr>
        <p:spPr>
          <a:xfrm>
            <a:off x="2387065" y="538650"/>
            <a:ext cx="889854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02D99B1-D791-4F73-A809-C2ABC1AE74E8}"/>
              </a:ext>
            </a:extLst>
          </p:cNvPr>
          <p:cNvPicPr>
            <a:picLocks noChangeAspect="1"/>
          </p:cNvPicPr>
          <p:nvPr/>
        </p:nvPicPr>
        <p:blipFill>
          <a:blip r:embed="rId3"/>
          <a:stretch>
            <a:fillRect/>
          </a:stretch>
        </p:blipFill>
        <p:spPr>
          <a:xfrm>
            <a:off x="714098" y="1111131"/>
            <a:ext cx="10763803" cy="4635738"/>
          </a:xfrm>
          <a:prstGeom prst="rect">
            <a:avLst/>
          </a:prstGeom>
        </p:spPr>
      </p:pic>
      <p:sp>
        <p:nvSpPr>
          <p:cNvPr id="7" name="TextBox 6">
            <a:extLst>
              <a:ext uri="{FF2B5EF4-FFF2-40B4-BE49-F238E27FC236}">
                <a16:creationId xmlns:a16="http://schemas.microsoft.com/office/drawing/2014/main" id="{162FCCF4-D88D-428C-A271-A962D82B178B}"/>
              </a:ext>
            </a:extLst>
          </p:cNvPr>
          <p:cNvSpPr txBox="1"/>
          <p:nvPr/>
        </p:nvSpPr>
        <p:spPr>
          <a:xfrm>
            <a:off x="2030931" y="6025573"/>
            <a:ext cx="8691612" cy="369332"/>
          </a:xfrm>
          <a:prstGeom prst="rect">
            <a:avLst/>
          </a:prstGeom>
          <a:noFill/>
        </p:spPr>
        <p:txBody>
          <a:bodyPr wrap="square" rtlCol="0">
            <a:spAutoFit/>
          </a:bodyPr>
          <a:lstStyle/>
          <a:p>
            <a:r>
              <a:rPr lang="en-US" dirty="0"/>
              <a:t>The VAFB SLC Launch site showed more flight success from flight number 18 upwards.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p:cNvSpPr txBox="1"/>
          <p:nvPr/>
        </p:nvSpPr>
        <p:spPr>
          <a:xfrm>
            <a:off x="3137835" y="490159"/>
            <a:ext cx="814777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2968C35-9526-4EE2-B0BC-02847FA54897}"/>
              </a:ext>
            </a:extLst>
          </p:cNvPr>
          <p:cNvPicPr>
            <a:picLocks noChangeAspect="1"/>
          </p:cNvPicPr>
          <p:nvPr/>
        </p:nvPicPr>
        <p:blipFill>
          <a:blip r:embed="rId3"/>
          <a:stretch>
            <a:fillRect/>
          </a:stretch>
        </p:blipFill>
        <p:spPr>
          <a:xfrm>
            <a:off x="1761423" y="1395663"/>
            <a:ext cx="8953477" cy="4629910"/>
          </a:xfrm>
          <a:prstGeom prst="rect">
            <a:avLst/>
          </a:prstGeom>
        </p:spPr>
      </p:pic>
      <p:sp>
        <p:nvSpPr>
          <p:cNvPr id="7" name="TextBox 6">
            <a:extLst>
              <a:ext uri="{FF2B5EF4-FFF2-40B4-BE49-F238E27FC236}">
                <a16:creationId xmlns:a16="http://schemas.microsoft.com/office/drawing/2014/main" id="{931CE3B3-82E5-48F8-A6DB-74BF70B075AA}"/>
              </a:ext>
            </a:extLst>
          </p:cNvPr>
          <p:cNvSpPr txBox="1"/>
          <p:nvPr/>
        </p:nvSpPr>
        <p:spPr>
          <a:xfrm>
            <a:off x="981776" y="6319350"/>
            <a:ext cx="10693668" cy="369332"/>
          </a:xfrm>
          <a:prstGeom prst="rect">
            <a:avLst/>
          </a:prstGeom>
          <a:noFill/>
        </p:spPr>
        <p:txBody>
          <a:bodyPr wrap="square" rtlCol="0">
            <a:spAutoFit/>
          </a:bodyPr>
          <a:lstStyle/>
          <a:p>
            <a:r>
              <a:rPr lang="en-US" dirty="0"/>
              <a:t>The launch site VAFB SLC showed success with payload mass from 1000 while KSC showed no success at +/-6000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p:cNvSpPr txBox="1"/>
          <p:nvPr/>
        </p:nvSpPr>
        <p:spPr>
          <a:xfrm>
            <a:off x="3070459" y="538650"/>
            <a:ext cx="821515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279DACB-ABD4-48EF-AB6F-594D52906940}"/>
              </a:ext>
            </a:extLst>
          </p:cNvPr>
          <p:cNvPicPr>
            <a:picLocks noChangeAspect="1"/>
          </p:cNvPicPr>
          <p:nvPr/>
        </p:nvPicPr>
        <p:blipFill rotWithShape="1">
          <a:blip r:embed="rId3"/>
          <a:srcRect l="-1" t="25198" r="-1854"/>
          <a:stretch/>
        </p:blipFill>
        <p:spPr>
          <a:xfrm>
            <a:off x="1287811" y="1703672"/>
            <a:ext cx="9482858" cy="4327815"/>
          </a:xfrm>
          <a:prstGeom prst="rect">
            <a:avLst/>
          </a:prstGeom>
        </p:spPr>
      </p:pic>
      <p:sp>
        <p:nvSpPr>
          <p:cNvPr id="7" name="TextBox 6">
            <a:extLst>
              <a:ext uri="{FF2B5EF4-FFF2-40B4-BE49-F238E27FC236}">
                <a16:creationId xmlns:a16="http://schemas.microsoft.com/office/drawing/2014/main" id="{017683EE-51D9-43A0-86E5-6A6E9D256BCA}"/>
              </a:ext>
            </a:extLst>
          </p:cNvPr>
          <p:cNvSpPr txBox="1"/>
          <p:nvPr/>
        </p:nvSpPr>
        <p:spPr>
          <a:xfrm>
            <a:off x="2695074" y="6304547"/>
            <a:ext cx="7353701" cy="369332"/>
          </a:xfrm>
          <a:prstGeom prst="rect">
            <a:avLst/>
          </a:prstGeom>
          <a:noFill/>
        </p:spPr>
        <p:txBody>
          <a:bodyPr wrap="square" rtlCol="0">
            <a:spAutoFit/>
          </a:bodyPr>
          <a:lstStyle/>
          <a:p>
            <a:r>
              <a:rPr lang="en-US" dirty="0"/>
              <a:t>The Orbits ES-L1, GEO, HEO, SSO and VLEO all have very high success rates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p:cNvSpPr txBox="1"/>
          <p:nvPr/>
        </p:nvSpPr>
        <p:spPr>
          <a:xfrm>
            <a:off x="2329313" y="538650"/>
            <a:ext cx="8956297"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19F3A81-F910-4731-8B74-8D6E39AD3DA6}"/>
              </a:ext>
            </a:extLst>
          </p:cNvPr>
          <p:cNvPicPr>
            <a:picLocks noChangeAspect="1"/>
          </p:cNvPicPr>
          <p:nvPr/>
        </p:nvPicPr>
        <p:blipFill>
          <a:blip r:embed="rId3"/>
          <a:stretch>
            <a:fillRect/>
          </a:stretch>
        </p:blipFill>
        <p:spPr>
          <a:xfrm>
            <a:off x="1443789" y="1400234"/>
            <a:ext cx="8807116" cy="4471178"/>
          </a:xfrm>
          <a:prstGeom prst="rect">
            <a:avLst/>
          </a:prstGeom>
        </p:spPr>
      </p:pic>
      <p:sp>
        <p:nvSpPr>
          <p:cNvPr id="7" name="TextBox 6">
            <a:extLst>
              <a:ext uri="{FF2B5EF4-FFF2-40B4-BE49-F238E27FC236}">
                <a16:creationId xmlns:a16="http://schemas.microsoft.com/office/drawing/2014/main" id="{0D0CF645-4002-49AE-9509-8260FFF1C5F3}"/>
              </a:ext>
            </a:extLst>
          </p:cNvPr>
          <p:cNvSpPr txBox="1"/>
          <p:nvPr/>
        </p:nvSpPr>
        <p:spPr>
          <a:xfrm>
            <a:off x="952901" y="6025573"/>
            <a:ext cx="10116152" cy="646331"/>
          </a:xfrm>
          <a:prstGeom prst="rect">
            <a:avLst/>
          </a:prstGeom>
          <a:noFill/>
        </p:spPr>
        <p:txBody>
          <a:bodyPr wrap="square" rtlCol="0">
            <a:spAutoFit/>
          </a:bodyPr>
          <a:lstStyle/>
          <a:p>
            <a:r>
              <a:rPr lang="en-US" b="0" i="0" dirty="0">
                <a:effectLst/>
                <a:latin typeface="-apple-system"/>
              </a:rPr>
              <a:t>You should see that in the LEO orbit the Success appears related to the number of flights; on the other hand, there seems to be no relationship between flight number when in GTO orbit.</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p:cNvSpPr txBox="1"/>
          <p:nvPr/>
        </p:nvSpPr>
        <p:spPr>
          <a:xfrm>
            <a:off x="3436219" y="538650"/>
            <a:ext cx="784939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1E1B4B4-0587-4182-87CA-3DE670065EF6}"/>
              </a:ext>
            </a:extLst>
          </p:cNvPr>
          <p:cNvPicPr>
            <a:picLocks noChangeAspect="1"/>
          </p:cNvPicPr>
          <p:nvPr/>
        </p:nvPicPr>
        <p:blipFill>
          <a:blip r:embed="rId3"/>
          <a:stretch>
            <a:fillRect/>
          </a:stretch>
        </p:blipFill>
        <p:spPr>
          <a:xfrm>
            <a:off x="1347537" y="1357321"/>
            <a:ext cx="8855242" cy="4626687"/>
          </a:xfrm>
          <a:prstGeom prst="rect">
            <a:avLst/>
          </a:prstGeom>
        </p:spPr>
      </p:pic>
      <p:sp>
        <p:nvSpPr>
          <p:cNvPr id="7" name="TextBox 6">
            <a:extLst>
              <a:ext uri="{FF2B5EF4-FFF2-40B4-BE49-F238E27FC236}">
                <a16:creationId xmlns:a16="http://schemas.microsoft.com/office/drawing/2014/main" id="{E8887154-3172-4EB3-8D36-E8DD4DB8A019}"/>
              </a:ext>
            </a:extLst>
          </p:cNvPr>
          <p:cNvSpPr txBox="1"/>
          <p:nvPr/>
        </p:nvSpPr>
        <p:spPr>
          <a:xfrm>
            <a:off x="750771" y="6083324"/>
            <a:ext cx="10424160" cy="1015663"/>
          </a:xfrm>
          <a:prstGeom prst="rect">
            <a:avLst/>
          </a:prstGeom>
          <a:noFill/>
        </p:spPr>
        <p:txBody>
          <a:bodyPr wrap="square" rtlCol="0">
            <a:spAutoFit/>
          </a:bodyPr>
          <a:lstStyle/>
          <a:p>
            <a:pPr algn="l"/>
            <a:r>
              <a:rPr lang="en-US" sz="1400" b="0" i="0" dirty="0">
                <a:effectLst/>
                <a:latin typeface="-apple-system"/>
              </a:rPr>
              <a:t>With heavy payloads the successful landing or positive landing rate are more for Polar, LEO and ISS.</a:t>
            </a:r>
          </a:p>
          <a:p>
            <a:pPr algn="l"/>
            <a:r>
              <a:rPr lang="en-US" sz="1400" b="0" i="0" dirty="0">
                <a:effectLst/>
                <a:latin typeface="-apple-system"/>
              </a:rPr>
              <a:t>However for GTO we cannot distinguish this well as both positive landing rate and negative landing (unsuccessful mission) are both there here.</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p:cNvSpPr txBox="1"/>
          <p:nvPr/>
        </p:nvSpPr>
        <p:spPr>
          <a:xfrm>
            <a:off x="2666197" y="538650"/>
            <a:ext cx="8619413"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E9558CB-6BAB-42D6-9F09-D551CC9A0F88}"/>
              </a:ext>
            </a:extLst>
          </p:cNvPr>
          <p:cNvPicPr>
            <a:picLocks noChangeAspect="1"/>
          </p:cNvPicPr>
          <p:nvPr/>
        </p:nvPicPr>
        <p:blipFill>
          <a:blip r:embed="rId3"/>
          <a:stretch>
            <a:fillRect/>
          </a:stretch>
        </p:blipFill>
        <p:spPr>
          <a:xfrm>
            <a:off x="1597794" y="1404415"/>
            <a:ext cx="8364353" cy="4595136"/>
          </a:xfrm>
          <a:prstGeom prst="rect">
            <a:avLst/>
          </a:prstGeom>
        </p:spPr>
      </p:pic>
      <p:sp>
        <p:nvSpPr>
          <p:cNvPr id="7" name="TextBox 6">
            <a:extLst>
              <a:ext uri="{FF2B5EF4-FFF2-40B4-BE49-F238E27FC236}">
                <a16:creationId xmlns:a16="http://schemas.microsoft.com/office/drawing/2014/main" id="{93CB20D9-73A1-48B3-B353-8110969BDDD3}"/>
              </a:ext>
            </a:extLst>
          </p:cNvPr>
          <p:cNvSpPr txBox="1"/>
          <p:nvPr/>
        </p:nvSpPr>
        <p:spPr>
          <a:xfrm>
            <a:off x="2213811" y="6169794"/>
            <a:ext cx="7642458" cy="369332"/>
          </a:xfrm>
          <a:prstGeom prst="rect">
            <a:avLst/>
          </a:prstGeom>
          <a:noFill/>
        </p:spPr>
        <p:txBody>
          <a:bodyPr wrap="square" rtlCol="0">
            <a:spAutoFit/>
          </a:bodyPr>
          <a:lstStyle/>
          <a:p>
            <a:r>
              <a:rPr lang="en-US" dirty="0">
                <a:latin typeface="-apple-system"/>
              </a:rPr>
              <a:t>Y</a:t>
            </a:r>
            <a:r>
              <a:rPr lang="en-US" b="0" i="0" dirty="0">
                <a:effectLst/>
                <a:latin typeface="-apple-system"/>
              </a:rPr>
              <a:t>ou can observe that the success rate since 2013 kept increasing till 2020</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p:cNvSpPr txBox="1"/>
          <p:nvPr/>
        </p:nvSpPr>
        <p:spPr>
          <a:xfrm>
            <a:off x="2964581" y="538650"/>
            <a:ext cx="832103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C5E8190-242E-42D6-9058-FDEB3DAF5471}"/>
              </a:ext>
            </a:extLst>
          </p:cNvPr>
          <p:cNvPicPr>
            <a:picLocks noChangeAspect="1"/>
          </p:cNvPicPr>
          <p:nvPr/>
        </p:nvPicPr>
        <p:blipFill>
          <a:blip r:embed="rId3"/>
          <a:stretch>
            <a:fillRect/>
          </a:stretch>
        </p:blipFill>
        <p:spPr>
          <a:xfrm>
            <a:off x="868158" y="1665172"/>
            <a:ext cx="10641120" cy="3590222"/>
          </a:xfrm>
          <a:prstGeom prst="rect">
            <a:avLst/>
          </a:prstGeom>
        </p:spPr>
      </p:pic>
      <p:sp>
        <p:nvSpPr>
          <p:cNvPr id="7" name="TextBox 6">
            <a:extLst>
              <a:ext uri="{FF2B5EF4-FFF2-40B4-BE49-F238E27FC236}">
                <a16:creationId xmlns:a16="http://schemas.microsoft.com/office/drawing/2014/main" id="{C611DEAE-2EE9-4A8F-B1FA-E93F4BC49B9C}"/>
              </a:ext>
            </a:extLst>
          </p:cNvPr>
          <p:cNvSpPr txBox="1"/>
          <p:nvPr/>
        </p:nvSpPr>
        <p:spPr>
          <a:xfrm>
            <a:off x="1588167" y="5601902"/>
            <a:ext cx="9288379" cy="369332"/>
          </a:xfrm>
          <a:prstGeom prst="rect">
            <a:avLst/>
          </a:prstGeom>
          <a:noFill/>
        </p:spPr>
        <p:txBody>
          <a:bodyPr wrap="square" rtlCol="0">
            <a:spAutoFit/>
          </a:bodyPr>
          <a:lstStyle/>
          <a:p>
            <a:r>
              <a:rPr lang="en-US" dirty="0"/>
              <a:t>There are four unique launch site in the space mission CCAFS LC, VAFB SLC, KSC LC, CCAFS SLC.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p:cNvSpPr txBox="1"/>
          <p:nvPr/>
        </p:nvSpPr>
        <p:spPr>
          <a:xfrm>
            <a:off x="2088681" y="538650"/>
            <a:ext cx="919692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6857626-4C29-49CF-A387-1388215976B7}"/>
              </a:ext>
            </a:extLst>
          </p:cNvPr>
          <p:cNvPicPr>
            <a:picLocks noChangeAspect="1"/>
          </p:cNvPicPr>
          <p:nvPr/>
        </p:nvPicPr>
        <p:blipFill>
          <a:blip r:embed="rId3"/>
          <a:stretch>
            <a:fillRect/>
          </a:stretch>
        </p:blipFill>
        <p:spPr>
          <a:xfrm>
            <a:off x="625194" y="1339742"/>
            <a:ext cx="10941612" cy="4178515"/>
          </a:xfrm>
          <a:prstGeom prst="rect">
            <a:avLst/>
          </a:prstGeom>
        </p:spPr>
      </p:pic>
      <p:sp>
        <p:nvSpPr>
          <p:cNvPr id="7" name="TextBox 6">
            <a:extLst>
              <a:ext uri="{FF2B5EF4-FFF2-40B4-BE49-F238E27FC236}">
                <a16:creationId xmlns:a16="http://schemas.microsoft.com/office/drawing/2014/main" id="{BEFAA905-D4D5-4BB3-9383-BEED5FD57EFD}"/>
              </a:ext>
            </a:extLst>
          </p:cNvPr>
          <p:cNvSpPr txBox="1"/>
          <p:nvPr/>
        </p:nvSpPr>
        <p:spPr>
          <a:xfrm>
            <a:off x="1193533" y="6025572"/>
            <a:ext cx="9808142" cy="338554"/>
          </a:xfrm>
          <a:prstGeom prst="rect">
            <a:avLst/>
          </a:prstGeom>
          <a:noFill/>
        </p:spPr>
        <p:txBody>
          <a:bodyPr wrap="square" rtlCol="0">
            <a:spAutoFit/>
          </a:bodyPr>
          <a:lstStyle/>
          <a:p>
            <a:r>
              <a:rPr lang="en-US" sz="1600" dirty="0"/>
              <a:t>ALL 5 RECORDS WITH CCA WHERE LAUNCHED TO LEO ORBIT BY NASA AND SPACEX AND ALL  WERE SUCCESSFUL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p:cNvSpPr txBox="1"/>
          <p:nvPr/>
        </p:nvSpPr>
        <p:spPr>
          <a:xfrm>
            <a:off x="3465095" y="538650"/>
            <a:ext cx="782051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1F5FA44-89BD-4A63-9288-B8A8824A66BF}"/>
              </a:ext>
            </a:extLst>
          </p:cNvPr>
          <p:cNvPicPr>
            <a:picLocks noChangeAspect="1"/>
          </p:cNvPicPr>
          <p:nvPr/>
        </p:nvPicPr>
        <p:blipFill>
          <a:blip r:embed="rId3"/>
          <a:stretch>
            <a:fillRect/>
          </a:stretch>
        </p:blipFill>
        <p:spPr>
          <a:xfrm>
            <a:off x="971286" y="2301817"/>
            <a:ext cx="10249427" cy="2254366"/>
          </a:xfrm>
          <a:prstGeom prst="rect">
            <a:avLst/>
          </a:prstGeom>
        </p:spPr>
      </p:pic>
      <p:sp>
        <p:nvSpPr>
          <p:cNvPr id="7" name="TextBox 6">
            <a:extLst>
              <a:ext uri="{FF2B5EF4-FFF2-40B4-BE49-F238E27FC236}">
                <a16:creationId xmlns:a16="http://schemas.microsoft.com/office/drawing/2014/main" id="{09C33B31-90CC-4DD2-9389-54FD9B016375}"/>
              </a:ext>
            </a:extLst>
          </p:cNvPr>
          <p:cNvSpPr txBox="1"/>
          <p:nvPr/>
        </p:nvSpPr>
        <p:spPr>
          <a:xfrm>
            <a:off x="2310063" y="5082139"/>
            <a:ext cx="7834964" cy="369332"/>
          </a:xfrm>
          <a:prstGeom prst="rect">
            <a:avLst/>
          </a:prstGeom>
          <a:noFill/>
        </p:spPr>
        <p:txBody>
          <a:bodyPr wrap="square" rtlCol="0">
            <a:spAutoFit/>
          </a:bodyPr>
          <a:lstStyle/>
          <a:p>
            <a:r>
              <a:rPr lang="en-US" dirty="0"/>
              <a:t>The total payload mass carried by boosters launched by NASA (CRS) is 45596.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p:cNvSpPr txBox="1"/>
          <p:nvPr/>
        </p:nvSpPr>
        <p:spPr>
          <a:xfrm>
            <a:off x="2021305" y="538650"/>
            <a:ext cx="9264306" cy="6356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60C471A-C840-4AC7-BC7F-F8519A8F0579}"/>
              </a:ext>
            </a:extLst>
          </p:cNvPr>
          <p:cNvPicPr>
            <a:picLocks noChangeAspect="1"/>
          </p:cNvPicPr>
          <p:nvPr/>
        </p:nvPicPr>
        <p:blipFill>
          <a:blip r:embed="rId3"/>
          <a:stretch>
            <a:fillRect/>
          </a:stretch>
        </p:blipFill>
        <p:spPr>
          <a:xfrm>
            <a:off x="729974" y="2276416"/>
            <a:ext cx="10732052" cy="2305168"/>
          </a:xfrm>
          <a:prstGeom prst="rect">
            <a:avLst/>
          </a:prstGeom>
        </p:spPr>
      </p:pic>
      <p:sp>
        <p:nvSpPr>
          <p:cNvPr id="7" name="TextBox 6">
            <a:extLst>
              <a:ext uri="{FF2B5EF4-FFF2-40B4-BE49-F238E27FC236}">
                <a16:creationId xmlns:a16="http://schemas.microsoft.com/office/drawing/2014/main" id="{2E22BAE9-11AF-4064-9412-81446EFBE2A2}"/>
              </a:ext>
            </a:extLst>
          </p:cNvPr>
          <p:cNvSpPr txBox="1"/>
          <p:nvPr/>
        </p:nvSpPr>
        <p:spPr>
          <a:xfrm>
            <a:off x="2175308" y="5168766"/>
            <a:ext cx="8903369" cy="369332"/>
          </a:xfrm>
          <a:prstGeom prst="rect">
            <a:avLst/>
          </a:prstGeom>
          <a:noFill/>
        </p:spPr>
        <p:txBody>
          <a:bodyPr wrap="square" rtlCol="0">
            <a:spAutoFit/>
          </a:bodyPr>
          <a:lstStyle/>
          <a:p>
            <a:r>
              <a:rPr lang="en-US" dirty="0"/>
              <a:t>The average payload mass carried by booster version F9 v1.1 is 2928.4</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p:cNvSpPr txBox="1"/>
          <p:nvPr/>
        </p:nvSpPr>
        <p:spPr>
          <a:xfrm>
            <a:off x="2146433" y="538650"/>
            <a:ext cx="9139177" cy="693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BBF4DD01-39E8-466B-B06A-AB3D4A3D06F7}"/>
              </a:ext>
            </a:extLst>
          </p:cNvPr>
          <p:cNvSpPr txBox="1"/>
          <p:nvPr/>
        </p:nvSpPr>
        <p:spPr>
          <a:xfrm>
            <a:off x="3294348" y="5625965"/>
            <a:ext cx="7418569" cy="369332"/>
          </a:xfrm>
          <a:prstGeom prst="rect">
            <a:avLst/>
          </a:prstGeom>
          <a:noFill/>
        </p:spPr>
        <p:txBody>
          <a:bodyPr wrap="square" rtlCol="0">
            <a:spAutoFit/>
          </a:bodyPr>
          <a:lstStyle/>
          <a:p>
            <a:r>
              <a:rPr lang="en-US" dirty="0"/>
              <a:t>No record was found for successful ground landing date.</a:t>
            </a:r>
          </a:p>
        </p:txBody>
      </p:sp>
      <p:pic>
        <p:nvPicPr>
          <p:cNvPr id="11" name="Picture 10">
            <a:extLst>
              <a:ext uri="{FF2B5EF4-FFF2-40B4-BE49-F238E27FC236}">
                <a16:creationId xmlns:a16="http://schemas.microsoft.com/office/drawing/2014/main" id="{429DD8AB-CBFA-4D3D-92DF-56750969F223}"/>
              </a:ext>
            </a:extLst>
          </p:cNvPr>
          <p:cNvPicPr>
            <a:picLocks noChangeAspect="1"/>
          </p:cNvPicPr>
          <p:nvPr/>
        </p:nvPicPr>
        <p:blipFill>
          <a:blip r:embed="rId3"/>
          <a:stretch>
            <a:fillRect/>
          </a:stretch>
        </p:blipFill>
        <p:spPr>
          <a:xfrm>
            <a:off x="915563" y="1662174"/>
            <a:ext cx="10360874" cy="353365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6A003574-89B0-486A-8BE2-E056FE52982E}"/>
              </a:ext>
            </a:extLst>
          </p:cNvPr>
          <p:cNvSpPr txBox="1"/>
          <p:nvPr/>
        </p:nvSpPr>
        <p:spPr>
          <a:xfrm>
            <a:off x="1925053" y="4745255"/>
            <a:ext cx="8450981" cy="646331"/>
          </a:xfrm>
          <a:prstGeom prst="rect">
            <a:avLst/>
          </a:prstGeom>
          <a:noFill/>
        </p:spPr>
        <p:txBody>
          <a:bodyPr wrap="square" rtlCol="0">
            <a:spAutoFit/>
          </a:bodyPr>
          <a:lstStyle/>
          <a:p>
            <a:r>
              <a:rPr lang="en-US" dirty="0"/>
              <a:t>There were 4 records found for the boosters which have success in drone ship and have payload mass greater than 4000 but less than 6000.</a:t>
            </a:r>
          </a:p>
        </p:txBody>
      </p:sp>
      <p:pic>
        <p:nvPicPr>
          <p:cNvPr id="9" name="Picture 8">
            <a:extLst>
              <a:ext uri="{FF2B5EF4-FFF2-40B4-BE49-F238E27FC236}">
                <a16:creationId xmlns:a16="http://schemas.microsoft.com/office/drawing/2014/main" id="{6AB839C9-C0CA-4EC4-B422-AD83B6D3DD28}"/>
              </a:ext>
            </a:extLst>
          </p:cNvPr>
          <p:cNvPicPr>
            <a:picLocks noChangeAspect="1"/>
          </p:cNvPicPr>
          <p:nvPr/>
        </p:nvPicPr>
        <p:blipFill>
          <a:blip r:embed="rId3"/>
          <a:stretch>
            <a:fillRect/>
          </a:stretch>
        </p:blipFill>
        <p:spPr>
          <a:xfrm>
            <a:off x="743230" y="1883383"/>
            <a:ext cx="10705540" cy="2768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344170" y="1416050"/>
            <a:ext cx="12203430" cy="5530850"/>
          </a:xfrm>
          <a:prstGeom prst="rect">
            <a:avLst/>
          </a:prstGeom>
        </p:spPr>
        <p:txBody>
          <a:bodyPr lIns="91440" tIns="45720" rIns="91440" bIns="45720" anchor="t">
            <a:normAutofit fontScale="8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400" dirty="0">
                <a:solidFill>
                  <a:schemeClr val="accent3">
                    <a:lumMod val="25000"/>
                  </a:schemeClr>
                </a:solidFill>
                <a:latin typeface="Abadi" panose="020B0604020104020204" pitchFamily="34" charset="0"/>
              </a:rPr>
              <a:t>Data Collection: using GET request, data wrangling and formatting</a:t>
            </a:r>
          </a:p>
          <a:p>
            <a:pPr>
              <a:lnSpc>
                <a:spcPct val="100000"/>
              </a:lnSpc>
              <a:spcBef>
                <a:spcPts val="1400"/>
              </a:spcBef>
            </a:pPr>
            <a:r>
              <a:rPr lang="en-US" sz="2400" dirty="0">
                <a:solidFill>
                  <a:schemeClr val="accent3">
                    <a:lumMod val="25000"/>
                  </a:schemeClr>
                </a:solidFill>
                <a:latin typeface="Abadi" panose="020B0604020104020204" pitchFamily="34" charset="0"/>
              </a:rPr>
              <a:t>Data wrangling: perform EDA and determining training labels</a:t>
            </a:r>
          </a:p>
          <a:p>
            <a:pPr>
              <a:lnSpc>
                <a:spcPct val="100000"/>
              </a:lnSpc>
              <a:spcBef>
                <a:spcPts val="1400"/>
              </a:spcBef>
            </a:pPr>
            <a:r>
              <a:rPr lang="en-US" sz="2400" dirty="0">
                <a:solidFill>
                  <a:schemeClr val="accent3">
                    <a:lumMod val="25000"/>
                  </a:schemeClr>
                </a:solidFill>
                <a:latin typeface="Abadi" panose="020B0604020104020204" pitchFamily="34" charset="0"/>
              </a:rPr>
              <a:t>EDA &amp; Visualization: perform EDA &amp; feature engineering with Panda &amp; Matplotlib</a:t>
            </a:r>
          </a:p>
          <a:p>
            <a:pPr>
              <a:lnSpc>
                <a:spcPct val="100000"/>
              </a:lnSpc>
              <a:spcBef>
                <a:spcPts val="1400"/>
              </a:spcBef>
            </a:pPr>
            <a:r>
              <a:rPr lang="en-US" sz="2400" dirty="0">
                <a:solidFill>
                  <a:schemeClr val="accent3">
                    <a:lumMod val="25000"/>
                  </a:schemeClr>
                </a:solidFill>
                <a:latin typeface="Abadi" panose="020B0604020104020204" pitchFamily="34" charset="0"/>
                <a:sym typeface="+mn-ea"/>
              </a:rPr>
              <a:t>EDA with SQL: query the data for insights on datasets from the database</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Analysis with SQL: perform analysis &amp; visualization with maps on Folium</a:t>
            </a:r>
          </a:p>
          <a:p>
            <a:pPr>
              <a:lnSpc>
                <a:spcPct val="100000"/>
              </a:lnSpc>
              <a:spcBef>
                <a:spcPts val="1400"/>
              </a:spcBef>
            </a:pPr>
            <a:r>
              <a:rPr lang="en-US" sz="2400" dirty="0">
                <a:solidFill>
                  <a:schemeClr val="accent3">
                    <a:lumMod val="25000"/>
                  </a:schemeClr>
                </a:solidFill>
                <a:latin typeface="Abadi" panose="020B0604020104020204" pitchFamily="34" charset="0"/>
              </a:rPr>
              <a:t>Visualization using Plotly: Build interactive real-time dashboards for visualization using </a:t>
            </a:r>
            <a:r>
              <a:rPr lang="en-US" sz="2400" dirty="0" err="1">
                <a:solidFill>
                  <a:schemeClr val="accent3">
                    <a:lumMod val="25000"/>
                  </a:schemeClr>
                </a:solidFill>
                <a:latin typeface="Abadi" panose="020B0604020104020204" pitchFamily="34" charset="0"/>
              </a:rPr>
              <a:t>plotly</a:t>
            </a:r>
            <a:r>
              <a:rPr lang="en-US" sz="2400" dirty="0">
                <a:solidFill>
                  <a:schemeClr val="accent3">
                    <a:lumMod val="25000"/>
                  </a:schemeClr>
                </a:solidFill>
                <a:latin typeface="Abadi" panose="020B0604020104020204" pitchFamily="34" charset="0"/>
              </a:rPr>
              <a:t> dash</a:t>
            </a:r>
          </a:p>
          <a:p>
            <a:pPr>
              <a:lnSpc>
                <a:spcPct val="100000"/>
              </a:lnSpc>
              <a:spcBef>
                <a:spcPts val="1400"/>
              </a:spcBef>
            </a:pPr>
            <a:r>
              <a:rPr lang="en-US" sz="2400" dirty="0">
                <a:solidFill>
                  <a:schemeClr val="accent3">
                    <a:lumMod val="25000"/>
                  </a:schemeClr>
                </a:solidFill>
                <a:latin typeface="Abadi" panose="020B0604020104020204" pitchFamily="34" charset="0"/>
              </a:rPr>
              <a:t>Classification using Machine Learning : Build various classification models and test for best performance</a:t>
            </a:r>
          </a:p>
          <a:p>
            <a:pPr>
              <a:lnSpc>
                <a:spcPct val="100000"/>
              </a:lnSpc>
              <a:spcBef>
                <a:spcPts val="1400"/>
              </a:spcBef>
            </a:pPr>
            <a:r>
              <a:rPr lang="en-US" sz="24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400" dirty="0">
                <a:solidFill>
                  <a:schemeClr val="accent3">
                    <a:lumMod val="25000"/>
                  </a:schemeClr>
                </a:solidFill>
                <a:latin typeface="Abadi" panose="020B0604020104020204" pitchFamily="34" charset="0"/>
              </a:rPr>
              <a:t>Data was collected, cleaned, formatted and exported to csv</a:t>
            </a:r>
          </a:p>
          <a:p>
            <a:pPr>
              <a:lnSpc>
                <a:spcPct val="100000"/>
              </a:lnSpc>
              <a:spcBef>
                <a:spcPts val="1400"/>
              </a:spcBef>
            </a:pPr>
            <a:r>
              <a:rPr lang="en-US" sz="2400" dirty="0">
                <a:solidFill>
                  <a:schemeClr val="accent3">
                    <a:lumMod val="25000"/>
                  </a:schemeClr>
                </a:solidFill>
                <a:latin typeface="Abadi" panose="020B0604020104020204" pitchFamily="34" charset="0"/>
              </a:rPr>
              <a:t>Data was analyzed and labelled with dependant and target variables and further split into training and testing set</a:t>
            </a:r>
          </a:p>
          <a:p>
            <a:pPr>
              <a:lnSpc>
                <a:spcPct val="100000"/>
              </a:lnSpc>
              <a:spcBef>
                <a:spcPts val="1400"/>
              </a:spcBef>
            </a:pPr>
            <a:r>
              <a:rPr lang="en-US" sz="2400" dirty="0">
                <a:solidFill>
                  <a:schemeClr val="accent3">
                    <a:lumMod val="25000"/>
                  </a:schemeClr>
                </a:solidFill>
                <a:latin typeface="Abadi" panose="020B0604020104020204" pitchFamily="34" charset="0"/>
              </a:rPr>
              <a:t>maps, charts and plots showed insights into launch site, landing success rate, payload mass and booster versions</a:t>
            </a:r>
          </a:p>
          <a:p>
            <a:pPr>
              <a:lnSpc>
                <a:spcPct val="100000"/>
              </a:lnSpc>
              <a:spcBef>
                <a:spcPts val="1400"/>
              </a:spcBef>
            </a:pPr>
            <a:r>
              <a:rPr lang="en-US" sz="2400" dirty="0">
                <a:solidFill>
                  <a:schemeClr val="accent3">
                    <a:lumMod val="25000"/>
                  </a:schemeClr>
                </a:solidFill>
                <a:latin typeface="Abadi" panose="020B0604020104020204" pitchFamily="34" charset="0"/>
              </a:rPr>
              <a:t>Machine learning models were created and evaluated to show the best models, best accuracy and confusion matrix</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AADA9A5-BC64-40E6-9531-5A6590C59BA5}"/>
              </a:ext>
            </a:extLst>
          </p:cNvPr>
          <p:cNvPicPr>
            <a:picLocks noChangeAspect="1"/>
          </p:cNvPicPr>
          <p:nvPr/>
        </p:nvPicPr>
        <p:blipFill>
          <a:blip r:embed="rId3"/>
          <a:stretch>
            <a:fillRect/>
          </a:stretch>
        </p:blipFill>
        <p:spPr>
          <a:xfrm>
            <a:off x="846869" y="2107934"/>
            <a:ext cx="9992825" cy="2514928"/>
          </a:xfrm>
          <a:prstGeom prst="rect">
            <a:avLst/>
          </a:prstGeom>
        </p:spPr>
      </p:pic>
      <p:sp>
        <p:nvSpPr>
          <p:cNvPr id="7" name="TextBox 6">
            <a:extLst>
              <a:ext uri="{FF2B5EF4-FFF2-40B4-BE49-F238E27FC236}">
                <a16:creationId xmlns:a16="http://schemas.microsoft.com/office/drawing/2014/main" id="{16D82258-3490-45E7-A346-754FA67154C9}"/>
              </a:ext>
            </a:extLst>
          </p:cNvPr>
          <p:cNvSpPr txBox="1"/>
          <p:nvPr/>
        </p:nvSpPr>
        <p:spPr>
          <a:xfrm>
            <a:off x="1771048" y="5149516"/>
            <a:ext cx="8989996" cy="369332"/>
          </a:xfrm>
          <a:prstGeom prst="rect">
            <a:avLst/>
          </a:prstGeom>
          <a:noFill/>
        </p:spPr>
        <p:txBody>
          <a:bodyPr wrap="square" rtlCol="0">
            <a:spAutoFit/>
          </a:bodyPr>
          <a:lstStyle/>
          <a:p>
            <a:r>
              <a:rPr lang="en-US" dirty="0"/>
              <a:t>The total number of successful missions were 100 while the failed mission is 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p:cNvSpPr txBox="1"/>
          <p:nvPr/>
        </p:nvSpPr>
        <p:spPr>
          <a:xfrm>
            <a:off x="2069431" y="538650"/>
            <a:ext cx="921617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C66E6AA-A5CA-44B5-BFB0-7728C33EFA44}"/>
              </a:ext>
            </a:extLst>
          </p:cNvPr>
          <p:cNvPicPr>
            <a:picLocks noChangeAspect="1"/>
          </p:cNvPicPr>
          <p:nvPr/>
        </p:nvPicPr>
        <p:blipFill>
          <a:blip r:embed="rId3"/>
          <a:stretch>
            <a:fillRect/>
          </a:stretch>
        </p:blipFill>
        <p:spPr>
          <a:xfrm>
            <a:off x="501362" y="1663609"/>
            <a:ext cx="11189275" cy="3530781"/>
          </a:xfrm>
          <a:prstGeom prst="rect">
            <a:avLst/>
          </a:prstGeom>
        </p:spPr>
      </p:pic>
      <p:sp>
        <p:nvSpPr>
          <p:cNvPr id="7" name="TextBox 6">
            <a:extLst>
              <a:ext uri="{FF2B5EF4-FFF2-40B4-BE49-F238E27FC236}">
                <a16:creationId xmlns:a16="http://schemas.microsoft.com/office/drawing/2014/main" id="{C5B4B848-BAC2-47FF-ADD3-9CEA39B3E602}"/>
              </a:ext>
            </a:extLst>
          </p:cNvPr>
          <p:cNvSpPr txBox="1"/>
          <p:nvPr/>
        </p:nvSpPr>
        <p:spPr>
          <a:xfrm>
            <a:off x="1597794" y="5688531"/>
            <a:ext cx="9860178" cy="369332"/>
          </a:xfrm>
          <a:prstGeom prst="rect">
            <a:avLst/>
          </a:prstGeom>
          <a:noFill/>
        </p:spPr>
        <p:txBody>
          <a:bodyPr wrap="square" rtlCol="0">
            <a:spAutoFit/>
          </a:bodyPr>
          <a:lstStyle/>
          <a:p>
            <a:r>
              <a:rPr lang="en-US" dirty="0"/>
              <a:t>There were a total of 12 F9 B5 Booster versions that have carried the maximum payload mass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p:cNvSpPr txBox="1"/>
          <p:nvPr/>
        </p:nvSpPr>
        <p:spPr>
          <a:xfrm>
            <a:off x="3214837" y="538650"/>
            <a:ext cx="8070773"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DFEE938-BD5C-47F1-903A-62E602A7B4BB}"/>
              </a:ext>
            </a:extLst>
          </p:cNvPr>
          <p:cNvPicPr>
            <a:picLocks noChangeAspect="1"/>
          </p:cNvPicPr>
          <p:nvPr/>
        </p:nvPicPr>
        <p:blipFill>
          <a:blip r:embed="rId3"/>
          <a:stretch>
            <a:fillRect/>
          </a:stretch>
        </p:blipFill>
        <p:spPr>
          <a:xfrm>
            <a:off x="818897" y="1742173"/>
            <a:ext cx="10719826" cy="3426593"/>
          </a:xfrm>
          <a:prstGeom prst="rect">
            <a:avLst/>
          </a:prstGeom>
        </p:spPr>
      </p:pic>
      <p:sp>
        <p:nvSpPr>
          <p:cNvPr id="7" name="TextBox 6">
            <a:extLst>
              <a:ext uri="{FF2B5EF4-FFF2-40B4-BE49-F238E27FC236}">
                <a16:creationId xmlns:a16="http://schemas.microsoft.com/office/drawing/2014/main" id="{FA6A2675-D800-4BBA-8860-F3569D033DBA}"/>
              </a:ext>
            </a:extLst>
          </p:cNvPr>
          <p:cNvSpPr txBox="1"/>
          <p:nvPr/>
        </p:nvSpPr>
        <p:spPr>
          <a:xfrm>
            <a:off x="1347537" y="5650029"/>
            <a:ext cx="10404909" cy="646331"/>
          </a:xfrm>
          <a:prstGeom prst="rect">
            <a:avLst/>
          </a:prstGeom>
          <a:noFill/>
        </p:spPr>
        <p:txBody>
          <a:bodyPr wrap="square" rtlCol="0">
            <a:spAutoFit/>
          </a:bodyPr>
          <a:lstStyle/>
          <a:p>
            <a:r>
              <a:rPr lang="en-US" dirty="0"/>
              <a:t>There were 2 records found for month names, failure landing_outcomes in drone ship, booster versions and launch_site for the months in the year 2015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2444E84-FF1B-4D8C-B9DE-8AF119205E35}"/>
              </a:ext>
            </a:extLst>
          </p:cNvPr>
          <p:cNvPicPr>
            <a:picLocks noChangeAspect="1"/>
          </p:cNvPicPr>
          <p:nvPr/>
        </p:nvPicPr>
        <p:blipFill>
          <a:blip r:embed="rId3"/>
          <a:stretch>
            <a:fillRect/>
          </a:stretch>
        </p:blipFill>
        <p:spPr>
          <a:xfrm>
            <a:off x="811355" y="1811404"/>
            <a:ext cx="10646617" cy="2859085"/>
          </a:xfrm>
          <a:prstGeom prst="rect">
            <a:avLst/>
          </a:prstGeom>
        </p:spPr>
      </p:pic>
      <p:sp>
        <p:nvSpPr>
          <p:cNvPr id="7" name="TextBox 6">
            <a:extLst>
              <a:ext uri="{FF2B5EF4-FFF2-40B4-BE49-F238E27FC236}">
                <a16:creationId xmlns:a16="http://schemas.microsoft.com/office/drawing/2014/main" id="{3FDDB446-B67A-4662-AD2F-65EC1073F9C0}"/>
              </a:ext>
            </a:extLst>
          </p:cNvPr>
          <p:cNvSpPr txBox="1"/>
          <p:nvPr/>
        </p:nvSpPr>
        <p:spPr>
          <a:xfrm>
            <a:off x="2079057" y="5284269"/>
            <a:ext cx="9278754" cy="369332"/>
          </a:xfrm>
          <a:prstGeom prst="rect">
            <a:avLst/>
          </a:prstGeom>
          <a:noFill/>
        </p:spPr>
        <p:txBody>
          <a:bodyPr wrap="square" rtlCol="0">
            <a:spAutoFit/>
          </a:bodyPr>
          <a:lstStyle/>
          <a:p>
            <a:r>
              <a:rPr lang="en-US" dirty="0"/>
              <a:t>There was no record found for landing outcomes between June 2010 and March 2017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p:cNvSpPr txBox="1"/>
          <p:nvPr/>
        </p:nvSpPr>
        <p:spPr>
          <a:xfrm>
            <a:off x="2473693" y="538650"/>
            <a:ext cx="881191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Launch sites</a:t>
            </a:r>
          </a:p>
        </p:txBody>
      </p:sp>
      <p:pic>
        <p:nvPicPr>
          <p:cNvPr id="6" name="Picture 5">
            <a:extLst>
              <a:ext uri="{FF2B5EF4-FFF2-40B4-BE49-F238E27FC236}">
                <a16:creationId xmlns:a16="http://schemas.microsoft.com/office/drawing/2014/main" id="{D74594D4-DD3B-4904-8396-13AC069CCF99}"/>
              </a:ext>
            </a:extLst>
          </p:cNvPr>
          <p:cNvPicPr>
            <a:picLocks noChangeAspect="1"/>
          </p:cNvPicPr>
          <p:nvPr/>
        </p:nvPicPr>
        <p:blipFill>
          <a:blip r:embed="rId3"/>
          <a:stretch>
            <a:fillRect/>
          </a:stretch>
        </p:blipFill>
        <p:spPr>
          <a:xfrm>
            <a:off x="2000039" y="1325961"/>
            <a:ext cx="8191921" cy="4610337"/>
          </a:xfrm>
          <a:prstGeom prst="rect">
            <a:avLst/>
          </a:prstGeom>
        </p:spPr>
      </p:pic>
      <p:sp>
        <p:nvSpPr>
          <p:cNvPr id="7" name="TextBox 6">
            <a:extLst>
              <a:ext uri="{FF2B5EF4-FFF2-40B4-BE49-F238E27FC236}">
                <a16:creationId xmlns:a16="http://schemas.microsoft.com/office/drawing/2014/main" id="{F7B348B2-6999-433E-BDF4-3D0BF78A0F9B}"/>
              </a:ext>
            </a:extLst>
          </p:cNvPr>
          <p:cNvSpPr txBox="1"/>
          <p:nvPr/>
        </p:nvSpPr>
        <p:spPr>
          <a:xfrm>
            <a:off x="2974206" y="6217920"/>
            <a:ext cx="7883091" cy="369332"/>
          </a:xfrm>
          <a:prstGeom prst="rect">
            <a:avLst/>
          </a:prstGeom>
          <a:noFill/>
        </p:spPr>
        <p:txBody>
          <a:bodyPr wrap="square" rtlCol="0">
            <a:spAutoFit/>
          </a:bodyPr>
          <a:lstStyle/>
          <a:p>
            <a:r>
              <a:rPr lang="en-US" dirty="0"/>
              <a:t>The Folium map showing Launch sites for SpaceX Falcon 9 missions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mission outcome Launch sites</a:t>
            </a:r>
          </a:p>
        </p:txBody>
      </p:sp>
      <p:pic>
        <p:nvPicPr>
          <p:cNvPr id="7" name="Picture 6">
            <a:extLst>
              <a:ext uri="{FF2B5EF4-FFF2-40B4-BE49-F238E27FC236}">
                <a16:creationId xmlns:a16="http://schemas.microsoft.com/office/drawing/2014/main" id="{4890C908-3FF3-4C5C-9BE3-A355C1DFA099}"/>
              </a:ext>
            </a:extLst>
          </p:cNvPr>
          <p:cNvPicPr>
            <a:picLocks noChangeAspect="1"/>
          </p:cNvPicPr>
          <p:nvPr/>
        </p:nvPicPr>
        <p:blipFill>
          <a:blip r:embed="rId3"/>
          <a:stretch>
            <a:fillRect/>
          </a:stretch>
        </p:blipFill>
        <p:spPr>
          <a:xfrm>
            <a:off x="1814369" y="1419638"/>
            <a:ext cx="8426883" cy="4730993"/>
          </a:xfrm>
          <a:prstGeom prst="rect">
            <a:avLst/>
          </a:prstGeom>
        </p:spPr>
      </p:pic>
      <p:sp>
        <p:nvSpPr>
          <p:cNvPr id="9" name="TextBox 8">
            <a:extLst>
              <a:ext uri="{FF2B5EF4-FFF2-40B4-BE49-F238E27FC236}">
                <a16:creationId xmlns:a16="http://schemas.microsoft.com/office/drawing/2014/main" id="{EFDD1CB2-6505-47D3-B220-F66197DA14E6}"/>
              </a:ext>
            </a:extLst>
          </p:cNvPr>
          <p:cNvSpPr txBox="1"/>
          <p:nvPr/>
        </p:nvSpPr>
        <p:spPr>
          <a:xfrm>
            <a:off x="1814369" y="6427210"/>
            <a:ext cx="9052553" cy="369332"/>
          </a:xfrm>
          <a:prstGeom prst="rect">
            <a:avLst/>
          </a:prstGeom>
          <a:noFill/>
        </p:spPr>
        <p:txBody>
          <a:bodyPr wrap="square" rtlCol="0">
            <a:spAutoFit/>
          </a:bodyPr>
          <a:lstStyle/>
          <a:p>
            <a:r>
              <a:rPr lang="en-US" dirty="0"/>
              <a:t>Folium map with clusters and markers indicating successful and failed mission launch sites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p:cNvSpPr txBox="1"/>
          <p:nvPr/>
        </p:nvSpPr>
        <p:spPr>
          <a:xfrm>
            <a:off x="2242685" y="538650"/>
            <a:ext cx="9042925" cy="62600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Proximities</a:t>
            </a:r>
          </a:p>
        </p:txBody>
      </p:sp>
      <p:pic>
        <p:nvPicPr>
          <p:cNvPr id="6" name="Picture 5">
            <a:extLst>
              <a:ext uri="{FF2B5EF4-FFF2-40B4-BE49-F238E27FC236}">
                <a16:creationId xmlns:a16="http://schemas.microsoft.com/office/drawing/2014/main" id="{DCF834E3-457E-4670-8890-AAEF291F9CDC}"/>
              </a:ext>
            </a:extLst>
          </p:cNvPr>
          <p:cNvPicPr>
            <a:picLocks noChangeAspect="1"/>
          </p:cNvPicPr>
          <p:nvPr/>
        </p:nvPicPr>
        <p:blipFill>
          <a:blip r:embed="rId3"/>
          <a:stretch>
            <a:fillRect/>
          </a:stretch>
        </p:blipFill>
        <p:spPr>
          <a:xfrm>
            <a:off x="1892084" y="1351733"/>
            <a:ext cx="8407832" cy="4673840"/>
          </a:xfrm>
          <a:prstGeom prst="rect">
            <a:avLst/>
          </a:prstGeom>
        </p:spPr>
      </p:pic>
      <p:sp>
        <p:nvSpPr>
          <p:cNvPr id="2" name="TextBox 1">
            <a:extLst>
              <a:ext uri="{FF2B5EF4-FFF2-40B4-BE49-F238E27FC236}">
                <a16:creationId xmlns:a16="http://schemas.microsoft.com/office/drawing/2014/main" id="{4EE05B14-47D4-4607-A754-BA5EFBD0A0C4}"/>
              </a:ext>
            </a:extLst>
          </p:cNvPr>
          <p:cNvSpPr txBox="1"/>
          <p:nvPr/>
        </p:nvSpPr>
        <p:spPr>
          <a:xfrm>
            <a:off x="2040556" y="6266046"/>
            <a:ext cx="8884118" cy="369332"/>
          </a:xfrm>
          <a:prstGeom prst="rect">
            <a:avLst/>
          </a:prstGeom>
          <a:noFill/>
        </p:spPr>
        <p:txBody>
          <a:bodyPr wrap="square" rtlCol="0">
            <a:spAutoFit/>
          </a:bodyPr>
          <a:lstStyle/>
          <a:p>
            <a:r>
              <a:rPr lang="en-US" dirty="0"/>
              <a:t>Folium map showing launch site proximities to highways, railroads, coastlines and cities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1328285" y="538650"/>
            <a:ext cx="9957325" cy="6452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Dashboard showing Total success Launch by site</a:t>
            </a:r>
          </a:p>
        </p:txBody>
      </p:sp>
      <p:pic>
        <p:nvPicPr>
          <p:cNvPr id="4" name="Picture 3">
            <a:extLst>
              <a:ext uri="{FF2B5EF4-FFF2-40B4-BE49-F238E27FC236}">
                <a16:creationId xmlns:a16="http://schemas.microsoft.com/office/drawing/2014/main" id="{BEDDBE3E-DBE0-4C5E-BEF1-CA0D835D0BC9}"/>
              </a:ext>
            </a:extLst>
          </p:cNvPr>
          <p:cNvPicPr>
            <a:picLocks noChangeAspect="1"/>
          </p:cNvPicPr>
          <p:nvPr/>
        </p:nvPicPr>
        <p:blipFill rotWithShape="1">
          <a:blip r:embed="rId3"/>
          <a:srcRect b="45263"/>
          <a:stretch/>
        </p:blipFill>
        <p:spPr>
          <a:xfrm>
            <a:off x="2163738" y="1431141"/>
            <a:ext cx="8212296" cy="4132262"/>
          </a:xfrm>
          <a:prstGeom prst="rect">
            <a:avLst/>
          </a:prstGeom>
        </p:spPr>
      </p:pic>
      <p:sp>
        <p:nvSpPr>
          <p:cNvPr id="6" name="TextBox 5">
            <a:extLst>
              <a:ext uri="{FF2B5EF4-FFF2-40B4-BE49-F238E27FC236}">
                <a16:creationId xmlns:a16="http://schemas.microsoft.com/office/drawing/2014/main" id="{2D9EF87E-0B56-4AE2-86E8-A4054B96FBD6}"/>
              </a:ext>
            </a:extLst>
          </p:cNvPr>
          <p:cNvSpPr txBox="1"/>
          <p:nvPr/>
        </p:nvSpPr>
        <p:spPr>
          <a:xfrm>
            <a:off x="1013161" y="5832909"/>
            <a:ext cx="10373525" cy="369332"/>
          </a:xfrm>
          <a:prstGeom prst="rect">
            <a:avLst/>
          </a:prstGeom>
          <a:noFill/>
        </p:spPr>
        <p:txBody>
          <a:bodyPr wrap="square" rtlCol="0">
            <a:spAutoFit/>
          </a:bodyPr>
          <a:lstStyle/>
          <a:p>
            <a:r>
              <a:rPr lang="en-US" dirty="0"/>
              <a:t>The pie chart shows total success launches for all launch sites with KSC LC 39A &amp; CCAFS LC 40 performing best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4061860" y="538650"/>
            <a:ext cx="7296321" cy="53237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p:cNvSpPr txBox="1"/>
          <p:nvPr/>
        </p:nvSpPr>
        <p:spPr>
          <a:xfrm>
            <a:off x="558265" y="1713297"/>
            <a:ext cx="11194180" cy="4341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SpaceX has gained worldwide attention for a series of historic milestones. It is the only private company ever to return a spacecraft from low-earth orbit, which it first accomplished in December 2010. SpaceX advertises Falcon 9 rocket launches on its website with a cost of 62 million dollars whereas other providers cost upward of 165 million dollars each, much of the savings is because Space X can reuse the first stage.</a:t>
            </a:r>
          </a:p>
          <a:p>
            <a:pPr>
              <a:spcBef>
                <a:spcPts val="1400"/>
              </a:spcBef>
            </a:pP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Therefore if we can determine if the first stage will land, we can determine the cost of a launch. This information can be used if an alternate company wants to bid against SpaceX for a rocket launch. In this project, we will collect and make sure the data is in the correct format from an API clean the data and analyse it for insights, visualize the trends and build several classification models to predict the success of future launch based on the data provided.</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p:cNvSpPr txBox="1"/>
          <p:nvPr/>
        </p:nvSpPr>
        <p:spPr>
          <a:xfrm>
            <a:off x="895149" y="538650"/>
            <a:ext cx="10390462" cy="6235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showing Pie chart of best Launch site</a:t>
            </a:r>
          </a:p>
        </p:txBody>
      </p:sp>
      <p:pic>
        <p:nvPicPr>
          <p:cNvPr id="4" name="Picture 3">
            <a:extLst>
              <a:ext uri="{FF2B5EF4-FFF2-40B4-BE49-F238E27FC236}">
                <a16:creationId xmlns:a16="http://schemas.microsoft.com/office/drawing/2014/main" id="{08AE284E-057E-4682-9345-97D156098602}"/>
              </a:ext>
            </a:extLst>
          </p:cNvPr>
          <p:cNvPicPr>
            <a:picLocks noChangeAspect="1"/>
          </p:cNvPicPr>
          <p:nvPr/>
        </p:nvPicPr>
        <p:blipFill rotWithShape="1">
          <a:blip r:embed="rId3"/>
          <a:srcRect b="46246"/>
          <a:stretch/>
        </p:blipFill>
        <p:spPr>
          <a:xfrm>
            <a:off x="1828800" y="1608135"/>
            <a:ext cx="8037095" cy="3971518"/>
          </a:xfrm>
          <a:prstGeom prst="rect">
            <a:avLst/>
          </a:prstGeom>
        </p:spPr>
      </p:pic>
      <p:sp>
        <p:nvSpPr>
          <p:cNvPr id="6" name="TextBox 5">
            <a:extLst>
              <a:ext uri="{FF2B5EF4-FFF2-40B4-BE49-F238E27FC236}">
                <a16:creationId xmlns:a16="http://schemas.microsoft.com/office/drawing/2014/main" id="{A424AC0D-F8BE-4FC4-90F7-43CC4CB118FC}"/>
              </a:ext>
            </a:extLst>
          </p:cNvPr>
          <p:cNvSpPr txBox="1"/>
          <p:nvPr/>
        </p:nvSpPr>
        <p:spPr>
          <a:xfrm>
            <a:off x="731520" y="5861785"/>
            <a:ext cx="10390462" cy="369332"/>
          </a:xfrm>
          <a:prstGeom prst="rect">
            <a:avLst/>
          </a:prstGeom>
          <a:noFill/>
        </p:spPr>
        <p:txBody>
          <a:bodyPr wrap="square" rtlCol="0">
            <a:spAutoFit/>
          </a:bodyPr>
          <a:lstStyle/>
          <a:p>
            <a:r>
              <a:rPr lang="en-US" dirty="0"/>
              <a:t>The pie chart shows the best performing launch site KSC LC-39A with 76.9% success &amp; 23.1% failed missions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p:cNvSpPr txBox="1"/>
          <p:nvPr/>
        </p:nvSpPr>
        <p:spPr>
          <a:xfrm>
            <a:off x="750771" y="538650"/>
            <a:ext cx="1053483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showing Payload mass &amp; Success rate</a:t>
            </a:r>
          </a:p>
        </p:txBody>
      </p:sp>
      <p:pic>
        <p:nvPicPr>
          <p:cNvPr id="4" name="Picture 3">
            <a:extLst>
              <a:ext uri="{FF2B5EF4-FFF2-40B4-BE49-F238E27FC236}">
                <a16:creationId xmlns:a16="http://schemas.microsoft.com/office/drawing/2014/main" id="{E8707D3E-F7D0-4600-9123-C65D638224C4}"/>
              </a:ext>
            </a:extLst>
          </p:cNvPr>
          <p:cNvPicPr>
            <a:picLocks noChangeAspect="1"/>
          </p:cNvPicPr>
          <p:nvPr/>
        </p:nvPicPr>
        <p:blipFill rotWithShape="1">
          <a:blip r:embed="rId3"/>
          <a:srcRect t="51509" r="-2598"/>
          <a:stretch/>
        </p:blipFill>
        <p:spPr>
          <a:xfrm>
            <a:off x="1203158" y="1453351"/>
            <a:ext cx="9625263" cy="4181991"/>
          </a:xfrm>
          <a:prstGeom prst="rect">
            <a:avLst/>
          </a:prstGeom>
        </p:spPr>
      </p:pic>
      <p:sp>
        <p:nvSpPr>
          <p:cNvPr id="7" name="TextBox 6">
            <a:extLst>
              <a:ext uri="{FF2B5EF4-FFF2-40B4-BE49-F238E27FC236}">
                <a16:creationId xmlns:a16="http://schemas.microsoft.com/office/drawing/2014/main" id="{BF822ECA-D1A1-4C38-BA34-56D7E29BE01A}"/>
              </a:ext>
            </a:extLst>
          </p:cNvPr>
          <p:cNvSpPr txBox="1"/>
          <p:nvPr/>
        </p:nvSpPr>
        <p:spPr>
          <a:xfrm>
            <a:off x="1106905" y="5780880"/>
            <a:ext cx="9721516" cy="646331"/>
          </a:xfrm>
          <a:prstGeom prst="rect">
            <a:avLst/>
          </a:prstGeom>
          <a:noFill/>
        </p:spPr>
        <p:txBody>
          <a:bodyPr wrap="square" rtlCol="0">
            <a:spAutoFit/>
          </a:bodyPr>
          <a:lstStyle/>
          <a:p>
            <a:r>
              <a:rPr lang="en-US" dirty="0"/>
              <a:t>The scatter plot shows booster v1.0 and FT performing best with success from 0 to 10k and 6k maximum Payload mass respectively while others had success below 5k.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p:cNvSpPr txBox="1"/>
          <p:nvPr/>
        </p:nvSpPr>
        <p:spPr>
          <a:xfrm>
            <a:off x="3070459" y="538650"/>
            <a:ext cx="821515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1454035-3050-4B8F-9886-8A2AB02C7C87}"/>
              </a:ext>
            </a:extLst>
          </p:cNvPr>
          <p:cNvPicPr>
            <a:picLocks noChangeAspect="1"/>
          </p:cNvPicPr>
          <p:nvPr/>
        </p:nvPicPr>
        <p:blipFill>
          <a:blip r:embed="rId3"/>
          <a:stretch>
            <a:fillRect/>
          </a:stretch>
        </p:blipFill>
        <p:spPr>
          <a:xfrm>
            <a:off x="1698507" y="1461754"/>
            <a:ext cx="8639026" cy="4525476"/>
          </a:xfrm>
          <a:prstGeom prst="rect">
            <a:avLst/>
          </a:prstGeom>
        </p:spPr>
      </p:pic>
      <p:sp>
        <p:nvSpPr>
          <p:cNvPr id="6" name="TextBox 5">
            <a:extLst>
              <a:ext uri="{FF2B5EF4-FFF2-40B4-BE49-F238E27FC236}">
                <a16:creationId xmlns:a16="http://schemas.microsoft.com/office/drawing/2014/main" id="{E63D3BFB-A623-45FE-9CED-098036CB8FC2}"/>
              </a:ext>
            </a:extLst>
          </p:cNvPr>
          <p:cNvSpPr txBox="1"/>
          <p:nvPr/>
        </p:nvSpPr>
        <p:spPr>
          <a:xfrm>
            <a:off x="1198335" y="6104045"/>
            <a:ext cx="10087276" cy="646331"/>
          </a:xfrm>
          <a:prstGeom prst="rect">
            <a:avLst/>
          </a:prstGeom>
          <a:noFill/>
        </p:spPr>
        <p:txBody>
          <a:bodyPr wrap="square" rtlCol="0">
            <a:spAutoFit/>
          </a:bodyPr>
          <a:lstStyle/>
          <a:p>
            <a:r>
              <a:rPr lang="en-US" dirty="0"/>
              <a:t>All models had the same accuracy in the test set of 0.8333333333333334 while the Decision tree classifier had a higher accuracy in the training set with 0.9017857142857144</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p:cNvSpPr txBox="1"/>
          <p:nvPr/>
        </p:nvSpPr>
        <p:spPr>
          <a:xfrm>
            <a:off x="3821229" y="538650"/>
            <a:ext cx="746438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73CEABF-2960-41AA-83BE-9D9516DCE66E}"/>
              </a:ext>
            </a:extLst>
          </p:cNvPr>
          <p:cNvPicPr>
            <a:picLocks noChangeAspect="1"/>
          </p:cNvPicPr>
          <p:nvPr/>
        </p:nvPicPr>
        <p:blipFill>
          <a:blip r:embed="rId3"/>
          <a:stretch>
            <a:fillRect/>
          </a:stretch>
        </p:blipFill>
        <p:spPr>
          <a:xfrm>
            <a:off x="1934678" y="1365557"/>
            <a:ext cx="7064943" cy="4763046"/>
          </a:xfrm>
          <a:prstGeom prst="rect">
            <a:avLst/>
          </a:prstGeom>
        </p:spPr>
      </p:pic>
      <p:sp>
        <p:nvSpPr>
          <p:cNvPr id="6" name="TextBox 5">
            <a:extLst>
              <a:ext uri="{FF2B5EF4-FFF2-40B4-BE49-F238E27FC236}">
                <a16:creationId xmlns:a16="http://schemas.microsoft.com/office/drawing/2014/main" id="{78484464-67D7-4151-9725-C8B486099E3F}"/>
              </a:ext>
            </a:extLst>
          </p:cNvPr>
          <p:cNvSpPr txBox="1"/>
          <p:nvPr/>
        </p:nvSpPr>
        <p:spPr>
          <a:xfrm>
            <a:off x="734028" y="6145389"/>
            <a:ext cx="10501162" cy="646331"/>
          </a:xfrm>
          <a:prstGeom prst="rect">
            <a:avLst/>
          </a:prstGeom>
          <a:noFill/>
        </p:spPr>
        <p:txBody>
          <a:bodyPr wrap="square" rtlCol="0">
            <a:spAutoFit/>
          </a:bodyPr>
          <a:lstStyle/>
          <a:p>
            <a:r>
              <a:rPr lang="en-US" b="0" i="0" dirty="0">
                <a:solidFill>
                  <a:srgbClr val="000000"/>
                </a:solidFill>
                <a:effectLst/>
                <a:latin typeface="Helvetica Neue"/>
              </a:rPr>
              <a:t>Examining the confusion matrix, we see that Decision tree classifier can distinguish between the different classes. We see that the major problem is false positives</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734029" y="1626670"/>
            <a:ext cx="10723944" cy="439890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bar chart shown in the visualization plot the best Orbits with high success mission rates are ES LI, GEO, HEO and SSO</a:t>
            </a:r>
          </a:p>
          <a:p>
            <a:pPr>
              <a:lnSpc>
                <a:spcPct val="100000"/>
              </a:lnSpc>
              <a:spcBef>
                <a:spcPts val="1400"/>
              </a:spcBef>
            </a:pPr>
            <a:r>
              <a:rPr lang="en-US" sz="2200" dirty="0">
                <a:solidFill>
                  <a:schemeClr val="accent3">
                    <a:lumMod val="25000"/>
                  </a:schemeClr>
                </a:solidFill>
                <a:latin typeface="Abadi" panose="020B0604020104020204" pitchFamily="34" charset="0"/>
              </a:rPr>
              <a:t>Our scatter plot from the Plotly interactive dashboard shows most Booster version success had a Payload mass of 2,000 to 6,000 with FT being the best booster version and B4 being next with capacity of payload mass of 10,000</a:t>
            </a:r>
          </a:p>
          <a:p>
            <a:pPr>
              <a:lnSpc>
                <a:spcPct val="100000"/>
              </a:lnSpc>
              <a:spcBef>
                <a:spcPts val="1400"/>
              </a:spcBef>
            </a:pPr>
            <a:r>
              <a:rPr lang="en-US" sz="2200" dirty="0">
                <a:solidFill>
                  <a:schemeClr val="accent3">
                    <a:lumMod val="25000"/>
                  </a:schemeClr>
                </a:solidFill>
                <a:latin typeface="Abadi" panose="020B0604020104020204" pitchFamily="34" charset="0"/>
              </a:rPr>
              <a:t>From the Plotly pie chart we discovered KSC LC-39A to be the best launch site with 41.7% success rate, while CCAFS LC-40 had 29.2%, VAFB SLC-4E had 16.7 and CCAFS SLC-40 had the least with 12.5%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Our Folium map shows successful launches were within proximities of highways, railroads and coastlines but not within proximities of any city.</a:t>
            </a:r>
          </a:p>
          <a:p>
            <a:pPr>
              <a:lnSpc>
                <a:spcPct val="100000"/>
              </a:lnSpc>
              <a:spcBef>
                <a:spcPts val="1400"/>
              </a:spcBef>
            </a:pPr>
            <a:r>
              <a:rPr lang="en-US" sz="2200" dirty="0">
                <a:solidFill>
                  <a:schemeClr val="accent3">
                    <a:lumMod val="25000"/>
                  </a:schemeClr>
                </a:solidFill>
                <a:latin typeface="Abadi" panose="020B0604020104020204" pitchFamily="34" charset="0"/>
              </a:rPr>
              <a:t>Our Classification model shows the Decision tree classifier was the best prediction model with the same test accuracy of 0.8333333333333334 as other models tested but had a higher training accuracy of 0.9017857142857144</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4186989" y="538650"/>
            <a:ext cx="7098622" cy="686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r>
              <a:rPr lang="en-US" sz="2200" dirty="0">
                <a:solidFill>
                  <a:schemeClr val="accent3">
                    <a:lumMod val="25000"/>
                  </a:schemeClr>
                </a:solidFill>
                <a:latin typeface="Abadi" panose="020B0604020104020204" pitchFamily="34" charset="0"/>
              </a:rPr>
              <a:t>In the SQL Lab an extra code to force install pandas to run the code was required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“pip install pandas --force-reinstall”</a:t>
            </a:r>
          </a:p>
          <a:p>
            <a:pPr>
              <a:lnSpc>
                <a:spcPct val="100000"/>
              </a:lnSpc>
              <a:spcBef>
                <a:spcPts val="1400"/>
              </a:spcBef>
            </a:pPr>
            <a:r>
              <a:rPr lang="en-US" sz="2200" dirty="0">
                <a:solidFill>
                  <a:schemeClr val="accent3">
                    <a:lumMod val="25000"/>
                  </a:schemeClr>
                </a:solidFill>
                <a:latin typeface="Abadi" panose="020B0604020104020204" pitchFamily="34" charset="0"/>
              </a:rPr>
              <a:t>In the Folium map lab the “</a:t>
            </a:r>
            <a:r>
              <a:rPr lang="en-US" sz="2200" dirty="0" err="1">
                <a:solidFill>
                  <a:schemeClr val="accent3">
                    <a:lumMod val="25000"/>
                  </a:schemeClr>
                </a:solidFill>
                <a:latin typeface="Abadi" panose="020B0604020104020204" pitchFamily="34" charset="0"/>
              </a:rPr>
              <a:t>geopy</a:t>
            </a:r>
            <a:r>
              <a:rPr lang="en-US" sz="2200" dirty="0">
                <a:solidFill>
                  <a:schemeClr val="accent3">
                    <a:lumMod val="25000"/>
                  </a:schemeClr>
                </a:solidFill>
                <a:latin typeface="Abadi" panose="020B0604020104020204" pitchFamily="34" charset="0"/>
              </a:rPr>
              <a:t>” package library was unable to be installed after several attempts, hence geodesic distance was not calculated.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NameError</a:t>
            </a:r>
            <a:r>
              <a:rPr lang="en-US" sz="2200" dirty="0">
                <a:solidFill>
                  <a:schemeClr val="accent3">
                    <a:lumMod val="25000"/>
                  </a:schemeClr>
                </a:solidFill>
                <a:latin typeface="Abadi" panose="020B0604020104020204" pitchFamily="34" charset="0"/>
              </a:rPr>
              <a:t>: name 'geodesic' is not defined”</a:t>
            </a:r>
          </a:p>
          <a:p>
            <a:pPr>
              <a:lnSpc>
                <a:spcPct val="100000"/>
              </a:lnSpc>
              <a:spcBef>
                <a:spcPts val="1400"/>
              </a:spcBef>
            </a:pPr>
            <a:r>
              <a:rPr lang="en-US" sz="2200" dirty="0">
                <a:solidFill>
                  <a:schemeClr val="accent3">
                    <a:lumMod val="25000"/>
                  </a:schemeClr>
                </a:solidFill>
                <a:latin typeface="Abadi" panose="020B0604020104020204" pitchFamily="34" charset="0"/>
              </a:rPr>
              <a:t>All notebooks, codes and assets are available in the GitHub URL Link below.</a:t>
            </a:r>
          </a:p>
          <a:p>
            <a:pPr>
              <a:lnSpc>
                <a:spcPct val="100000"/>
              </a:lnSpc>
              <a:spcBef>
                <a:spcPts val="1400"/>
              </a:spcBef>
            </a:pPr>
            <a:r>
              <a:rPr lang="en-US" sz="2200" dirty="0">
                <a:solidFill>
                  <a:srgbClr val="0B49CB"/>
                </a:solidFill>
                <a:latin typeface="Abadi" panose="020B0604020104020204" pitchFamily="34" charset="0"/>
              </a:rPr>
              <a:t>https://github.com/MoAbbazi/IBM-Data-science-capstone</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394636" y="1337912"/>
            <a:ext cx="11646568" cy="536127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800" b="1" dirty="0">
                <a:solidFill>
                  <a:schemeClr val="accent3">
                    <a:lumMod val="25000"/>
                  </a:schemeClr>
                </a:solidFill>
                <a:latin typeface="Abadi"/>
              </a:rPr>
              <a:t>Data collection methodology:</a:t>
            </a:r>
          </a:p>
          <a:p>
            <a:pPr marL="0" indent="0">
              <a:lnSpc>
                <a:spcPct val="120000"/>
              </a:lnSpc>
              <a:spcBef>
                <a:spcPts val="1400"/>
              </a:spcBef>
              <a:buNone/>
            </a:pPr>
            <a:r>
              <a:rPr lang="en-US" sz="4800" dirty="0">
                <a:solidFill>
                  <a:schemeClr val="accent3">
                    <a:lumMod val="25000"/>
                  </a:schemeClr>
                </a:solidFill>
                <a:latin typeface="Abadi" panose="020B0604020104020204" pitchFamily="34" charset="0"/>
              </a:rPr>
              <a:t>	Get request sent to SpaceX API, Data wrangling, cleaning and formatting</a:t>
            </a:r>
          </a:p>
          <a:p>
            <a:pPr marL="0" indent="0">
              <a:lnSpc>
                <a:spcPct val="120000"/>
              </a:lnSpc>
              <a:spcBef>
                <a:spcPts val="1400"/>
              </a:spcBef>
              <a:buNone/>
            </a:pPr>
            <a:r>
              <a:rPr lang="en-US" sz="4800" dirty="0">
                <a:solidFill>
                  <a:schemeClr val="accent3">
                    <a:lumMod val="25000"/>
                  </a:schemeClr>
                </a:solidFill>
                <a:latin typeface="Abadi" panose="020B0604020104020204" pitchFamily="34" charset="0"/>
              </a:rPr>
              <a:t>	Scrapping Falcon9 Launch table from its Wiki URL page and parsing it to a dataframe</a:t>
            </a:r>
            <a:endParaRPr lang="en-US" sz="4800" dirty="0">
              <a:solidFill>
                <a:schemeClr val="bg2">
                  <a:lumMod val="50000"/>
                </a:schemeClr>
              </a:solidFill>
              <a:latin typeface="Abadi"/>
            </a:endParaRPr>
          </a:p>
          <a:p>
            <a:pPr>
              <a:lnSpc>
                <a:spcPct val="120000"/>
              </a:lnSpc>
              <a:spcBef>
                <a:spcPts val="1400"/>
              </a:spcBef>
            </a:pPr>
            <a:r>
              <a:rPr lang="en-US" sz="4800" b="1" dirty="0">
                <a:solidFill>
                  <a:schemeClr val="accent3">
                    <a:lumMod val="25000"/>
                  </a:schemeClr>
                </a:solidFill>
                <a:latin typeface="Abadi"/>
              </a:rPr>
              <a:t>Perform data wrangling</a:t>
            </a:r>
          </a:p>
          <a:p>
            <a:pPr marL="0" indent="0">
              <a:lnSpc>
                <a:spcPct val="120000"/>
              </a:lnSpc>
              <a:spcBef>
                <a:spcPts val="1400"/>
              </a:spcBef>
              <a:buNone/>
            </a:pPr>
            <a:r>
              <a:rPr lang="en-US" sz="4800" dirty="0">
                <a:solidFill>
                  <a:schemeClr val="accent3">
                    <a:lumMod val="25000"/>
                  </a:schemeClr>
                </a:solidFill>
                <a:latin typeface="Abadi" panose="020B0604020104020204" pitchFamily="34" charset="0"/>
              </a:rPr>
              <a:t>	Perform Exploratory Analysis &amp; Determine training tables</a:t>
            </a:r>
            <a:endParaRPr lang="en-US" sz="4800" dirty="0">
              <a:solidFill>
                <a:schemeClr val="bg2">
                  <a:lumMod val="50000"/>
                </a:schemeClr>
              </a:solidFill>
              <a:latin typeface="Abadi"/>
            </a:endParaRPr>
          </a:p>
          <a:p>
            <a:pPr>
              <a:lnSpc>
                <a:spcPct val="120000"/>
              </a:lnSpc>
              <a:spcBef>
                <a:spcPts val="1400"/>
              </a:spcBef>
            </a:pPr>
            <a:r>
              <a:rPr lang="en-US" sz="4800" b="1"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r>
              <a:rPr lang="en-US" sz="4800" dirty="0">
                <a:solidFill>
                  <a:schemeClr val="accent3">
                    <a:lumMod val="25000"/>
                  </a:schemeClr>
                </a:solidFill>
                <a:latin typeface="Abadi"/>
              </a:rPr>
              <a:t>	Perform Exploratory data analysis &amp; feature engineering using Pandas &amp; Matplotlib</a:t>
            </a:r>
          </a:p>
          <a:p>
            <a:pPr marL="0" indent="0">
              <a:lnSpc>
                <a:spcPct val="120000"/>
              </a:lnSpc>
              <a:spcBef>
                <a:spcPts val="1400"/>
              </a:spcBef>
              <a:buNone/>
            </a:pPr>
            <a:r>
              <a:rPr lang="en-US" sz="4800" dirty="0">
                <a:solidFill>
                  <a:schemeClr val="accent3">
                    <a:lumMod val="25000"/>
                  </a:schemeClr>
                </a:solidFill>
                <a:latin typeface="Abadi"/>
              </a:rPr>
              <a:t>	Understanding the SpaceX dataset, loading the data into the tables in DB2 database and executing SQL queries to understand the SpaceX dataset</a:t>
            </a:r>
          </a:p>
          <a:p>
            <a:pPr>
              <a:lnSpc>
                <a:spcPct val="120000"/>
              </a:lnSpc>
              <a:spcBef>
                <a:spcPts val="1400"/>
              </a:spcBef>
            </a:pPr>
            <a:r>
              <a:rPr lang="en-US" sz="4800" b="1" dirty="0">
                <a:solidFill>
                  <a:schemeClr val="accent3">
                    <a:lumMod val="25000"/>
                  </a:schemeClr>
                </a:solidFill>
                <a:latin typeface="Abadi"/>
              </a:rPr>
              <a:t>Perform interactive visual analytics using Folium and Plotly Dash</a:t>
            </a:r>
          </a:p>
          <a:p>
            <a:pPr marL="457200" lvl="1" indent="0">
              <a:lnSpc>
                <a:spcPct val="120000"/>
              </a:lnSpc>
              <a:spcBef>
                <a:spcPts val="1400"/>
              </a:spcBef>
              <a:buNone/>
            </a:pPr>
            <a:r>
              <a:rPr lang="en-US" sz="4800" dirty="0">
                <a:solidFill>
                  <a:schemeClr val="accent3">
                    <a:lumMod val="25000"/>
                  </a:schemeClr>
                </a:solidFill>
                <a:latin typeface="Abadi" panose="020B0604020104020204" pitchFamily="34" charset="0"/>
              </a:rPr>
              <a:t>	Build a Folium map object with launch site coordinates and with markers showing proximities to coastlines, railroads, highways and cities.</a:t>
            </a:r>
          </a:p>
          <a:p>
            <a:pPr marL="457200" lvl="1" indent="0">
              <a:lnSpc>
                <a:spcPct val="120000"/>
              </a:lnSpc>
              <a:spcBef>
                <a:spcPts val="1400"/>
              </a:spcBef>
              <a:buNone/>
            </a:pPr>
            <a:r>
              <a:rPr lang="en-US" sz="4800" dirty="0">
                <a:solidFill>
                  <a:schemeClr val="accent3">
                    <a:lumMod val="25000"/>
                  </a:schemeClr>
                </a:solidFill>
                <a:latin typeface="Abadi" panose="020B0604020104020204" pitchFamily="34" charset="0"/>
              </a:rPr>
              <a:t>	Build an interactive dashboard visual on SpaceX data in real time using </a:t>
            </a:r>
            <a:r>
              <a:rPr lang="en-US" sz="4800" dirty="0" err="1">
                <a:solidFill>
                  <a:schemeClr val="accent3">
                    <a:lumMod val="25000"/>
                  </a:schemeClr>
                </a:solidFill>
                <a:latin typeface="Abadi" panose="020B0604020104020204" pitchFamily="34" charset="0"/>
              </a:rPr>
              <a:t>plotly</a:t>
            </a:r>
            <a:r>
              <a:rPr lang="en-US" sz="4800" dirty="0">
                <a:solidFill>
                  <a:schemeClr val="accent3">
                    <a:lumMod val="25000"/>
                  </a:schemeClr>
                </a:solidFill>
                <a:latin typeface="Abadi" panose="020B0604020104020204" pitchFamily="34" charset="0"/>
              </a:rPr>
              <a:t> dash</a:t>
            </a:r>
            <a:endParaRPr lang="en-US" sz="4800" dirty="0">
              <a:solidFill>
                <a:schemeClr val="accent3">
                  <a:lumMod val="25000"/>
                </a:schemeClr>
              </a:solidFill>
              <a:latin typeface="Abadi"/>
            </a:endParaRPr>
          </a:p>
          <a:p>
            <a:pPr>
              <a:lnSpc>
                <a:spcPct val="120000"/>
              </a:lnSpc>
              <a:spcBef>
                <a:spcPts val="1400"/>
              </a:spcBef>
            </a:pPr>
            <a:r>
              <a:rPr lang="en-US" sz="4800" b="1" dirty="0">
                <a:solidFill>
                  <a:schemeClr val="accent3">
                    <a:lumMod val="25000"/>
                  </a:schemeClr>
                </a:solidFill>
                <a:latin typeface="Abadi"/>
              </a:rPr>
              <a:t>Predictive analysis using classification models</a:t>
            </a:r>
          </a:p>
          <a:p>
            <a:pPr marL="457200" lvl="1" indent="0">
              <a:lnSpc>
                <a:spcPct val="120000"/>
              </a:lnSpc>
              <a:spcBef>
                <a:spcPts val="1400"/>
              </a:spcBef>
              <a:buNone/>
            </a:pPr>
            <a:r>
              <a:rPr lang="en-US" sz="4800" dirty="0">
                <a:solidFill>
                  <a:schemeClr val="accent3">
                    <a:lumMod val="25000"/>
                  </a:schemeClr>
                </a:solidFill>
                <a:latin typeface="Abadi" panose="020B0604020104020204" pitchFamily="34" charset="0"/>
              </a:rPr>
              <a:t>	Perform EDA and determine the training labels, create column for “Class” our target variable, standardize the data, split into training and test data for 	classification and test the models for accuracy to determine best performing model.</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4013735" y="538650"/>
            <a:ext cx="727187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4"/>
            <a:ext cx="10924684" cy="4815807"/>
          </a:xfrm>
          <a:prstGeom prst="rect">
            <a:avLst/>
          </a:prstGeom>
        </p:spPr>
        <p:txBody>
          <a:bodyPr/>
          <a:lstStyle/>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Get request sent to SpaceX API, Data wrangling, cleaning and formatting. </a:t>
            </a:r>
          </a:p>
          <a:p>
            <a:pPr>
              <a:lnSpc>
                <a:spcPct val="100000"/>
              </a:lnSpc>
              <a:spcBef>
                <a:spcPts val="1400"/>
              </a:spcBef>
            </a:pPr>
            <a:r>
              <a:rPr lang="en-US" sz="1800" dirty="0">
                <a:solidFill>
                  <a:schemeClr val="accent3">
                    <a:lumMod val="25000"/>
                  </a:schemeClr>
                </a:solidFill>
                <a:latin typeface="Abadi" panose="020B0604020104020204" pitchFamily="34" charset="0"/>
              </a:rPr>
              <a:t>Import Libraries and define functions</a:t>
            </a:r>
          </a:p>
          <a:p>
            <a:pPr>
              <a:lnSpc>
                <a:spcPct val="100000"/>
              </a:lnSpc>
              <a:spcBef>
                <a:spcPts val="1400"/>
              </a:spcBef>
            </a:pPr>
            <a:r>
              <a:rPr lang="en-US" sz="1800" dirty="0">
                <a:solidFill>
                  <a:schemeClr val="accent3">
                    <a:lumMod val="25000"/>
                  </a:schemeClr>
                </a:solidFill>
                <a:latin typeface="Abadi" panose="020B0604020104020204" pitchFamily="34" charset="0"/>
              </a:rPr>
              <a:t>Request rocket launch data from SpaceX API with URL</a:t>
            </a:r>
          </a:p>
          <a:p>
            <a:pPr>
              <a:lnSpc>
                <a:spcPct val="100000"/>
              </a:lnSpc>
              <a:spcBef>
                <a:spcPts val="1400"/>
              </a:spcBef>
            </a:pPr>
            <a:r>
              <a:rPr lang="en-US" sz="1800" dirty="0">
                <a:solidFill>
                  <a:schemeClr val="accent3">
                    <a:lumMod val="25000"/>
                  </a:schemeClr>
                </a:solidFill>
                <a:latin typeface="Abadi" panose="020B0604020104020204" pitchFamily="34" charset="0"/>
              </a:rPr>
              <a:t>Request &amp; Parse SpaceX launch data using GET Request</a:t>
            </a:r>
          </a:p>
          <a:p>
            <a:pPr>
              <a:lnSpc>
                <a:spcPct val="100000"/>
              </a:lnSpc>
              <a:spcBef>
                <a:spcPts val="1400"/>
              </a:spcBef>
            </a:pPr>
            <a:r>
              <a:rPr lang="en-US" sz="1800" dirty="0">
                <a:solidFill>
                  <a:schemeClr val="accent3">
                    <a:lumMod val="25000"/>
                  </a:schemeClr>
                </a:solidFill>
                <a:latin typeface="Abadi" panose="020B0604020104020204" pitchFamily="34" charset="0"/>
              </a:rPr>
              <a:t>Decode the data and turn it into a Pandas dataframe</a:t>
            </a:r>
          </a:p>
          <a:p>
            <a:pPr>
              <a:lnSpc>
                <a:spcPct val="100000"/>
              </a:lnSpc>
              <a:spcBef>
                <a:spcPts val="1400"/>
              </a:spcBef>
            </a:pPr>
            <a:r>
              <a:rPr lang="en-US" sz="1800" dirty="0">
                <a:solidFill>
                  <a:schemeClr val="accent3">
                    <a:lumMod val="25000"/>
                  </a:schemeClr>
                </a:solidFill>
                <a:latin typeface="Abadi" panose="020B0604020104020204" pitchFamily="34" charset="0"/>
              </a:rPr>
              <a:t>Filter the dataframe to only include our target variable</a:t>
            </a:r>
          </a:p>
          <a:p>
            <a:pPr>
              <a:lnSpc>
                <a:spcPct val="100000"/>
              </a:lnSpc>
              <a:spcBef>
                <a:spcPts val="1400"/>
              </a:spcBef>
            </a:pPr>
            <a:r>
              <a:rPr lang="en-US" sz="1800" dirty="0">
                <a:solidFill>
                  <a:schemeClr val="accent3">
                    <a:lumMod val="25000"/>
                  </a:schemeClr>
                </a:solidFill>
                <a:latin typeface="Abadi" panose="020B0604020104020204" pitchFamily="34" charset="0"/>
              </a:rPr>
              <a:t>Deal with missing values and replace them</a:t>
            </a:r>
          </a:p>
          <a:p>
            <a:pPr>
              <a:lnSpc>
                <a:spcPct val="100000"/>
              </a:lnSpc>
              <a:spcBef>
                <a:spcPts val="1400"/>
              </a:spcBef>
            </a:pPr>
            <a:r>
              <a:rPr lang="en-US" sz="1800" dirty="0">
                <a:solidFill>
                  <a:schemeClr val="accent3">
                    <a:lumMod val="25000"/>
                  </a:schemeClr>
                </a:solidFill>
                <a:latin typeface="Abadi" panose="020B0604020104020204" pitchFamily="34" charset="0"/>
              </a:rPr>
              <a:t>Export the cleaned data into CSV</a:t>
            </a:r>
          </a:p>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https://github.com/MoAbbazi/IBM-Data-science-capstone/blob/main/DATA%20COLLECTION%20LAB%20SPACEX%20CAPESTONE.ipynb</a:t>
            </a:r>
          </a:p>
          <a:p>
            <a:pPr marL="0" indent="0">
              <a:buNone/>
            </a:pPr>
            <a:endParaRPr lang="en-US" dirty="0"/>
          </a:p>
        </p:txBody>
      </p:sp>
      <p:sp>
        <p:nvSpPr>
          <p:cNvPr id="12" name="Title 1"/>
          <p:cNvSpPr txBox="1"/>
          <p:nvPr/>
        </p:nvSpPr>
        <p:spPr>
          <a:xfrm>
            <a:off x="3734601" y="538650"/>
            <a:ext cx="755100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490888" y="1501542"/>
            <a:ext cx="10967083" cy="4371632"/>
          </a:xfrm>
          <a:prstGeom prst="rect">
            <a:avLst/>
          </a:prstGeom>
        </p:spPr>
        <p:txBody>
          <a:bodyPr lIns="91440" tIns="45720" rIns="91440" bIns="45720" anchor="t">
            <a:no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Scrapping Falcon9 Launch table from its Wiki URL page and parsing it to a dataframe</a:t>
            </a:r>
          </a:p>
          <a:p>
            <a:pPr>
              <a:lnSpc>
                <a:spcPct val="100000"/>
              </a:lnSpc>
              <a:spcBef>
                <a:spcPts val="1400"/>
              </a:spcBef>
            </a:pPr>
            <a:r>
              <a:rPr lang="en-US" sz="2200" dirty="0">
                <a:solidFill>
                  <a:schemeClr val="accent3">
                    <a:lumMod val="25000"/>
                  </a:schemeClr>
                </a:solidFill>
                <a:latin typeface="Abadi" panose="020B0604020104020204" pitchFamily="34" charset="0"/>
              </a:rPr>
              <a:t>Import libraries</a:t>
            </a:r>
          </a:p>
          <a:p>
            <a:pPr>
              <a:lnSpc>
                <a:spcPct val="100000"/>
              </a:lnSpc>
              <a:spcBef>
                <a:spcPts val="1400"/>
              </a:spcBef>
            </a:pPr>
            <a:r>
              <a:rPr lang="en-US" sz="2200" dirty="0">
                <a:solidFill>
                  <a:schemeClr val="accent3">
                    <a:lumMod val="25000"/>
                  </a:schemeClr>
                </a:solidFill>
                <a:latin typeface="Abadi" panose="020B0604020104020204" pitchFamily="34" charset="0"/>
              </a:rPr>
              <a:t>Define functions to scrape HTML table</a:t>
            </a:r>
          </a:p>
          <a:p>
            <a:pPr>
              <a:lnSpc>
                <a:spcPct val="100000"/>
              </a:lnSpc>
              <a:spcBef>
                <a:spcPts val="1400"/>
              </a:spcBef>
            </a:pPr>
            <a:r>
              <a:rPr lang="en-US" sz="2200" dirty="0">
                <a:solidFill>
                  <a:schemeClr val="accent3">
                    <a:lumMod val="25000"/>
                  </a:schemeClr>
                </a:solidFill>
                <a:latin typeface="Abadi" panose="020B0604020104020204" pitchFamily="34" charset="0"/>
              </a:rPr>
              <a:t>Request the falcon 9 Launch wiki page from its URL</a:t>
            </a:r>
          </a:p>
          <a:p>
            <a:pPr>
              <a:lnSpc>
                <a:spcPct val="100000"/>
              </a:lnSpc>
              <a:spcBef>
                <a:spcPts val="1400"/>
              </a:spcBef>
            </a:pPr>
            <a:r>
              <a:rPr lang="en-US" sz="2200" dirty="0">
                <a:solidFill>
                  <a:schemeClr val="accent3">
                    <a:lumMod val="25000"/>
                  </a:schemeClr>
                </a:solidFill>
                <a:latin typeface="Abadi" panose="020B0604020104020204" pitchFamily="34" charset="0"/>
              </a:rPr>
              <a:t>Extract all Columns / Variable names from HTML table header</a:t>
            </a:r>
          </a:p>
          <a:p>
            <a:pPr>
              <a:lnSpc>
                <a:spcPct val="100000"/>
              </a:lnSpc>
              <a:spcBef>
                <a:spcPts val="1400"/>
              </a:spcBef>
            </a:pPr>
            <a:r>
              <a:rPr lang="en-US" sz="2200" dirty="0">
                <a:solidFill>
                  <a:schemeClr val="accent3">
                    <a:lumMod val="25000"/>
                  </a:schemeClr>
                </a:solidFill>
                <a:latin typeface="Abadi" panose="020B0604020104020204" pitchFamily="34" charset="0"/>
              </a:rPr>
              <a:t>Create a dataframe by parsing the launch HTML table</a:t>
            </a:r>
          </a:p>
          <a:p>
            <a:pPr>
              <a:lnSpc>
                <a:spcPct val="100000"/>
              </a:lnSpc>
              <a:spcBef>
                <a:spcPts val="1400"/>
              </a:spcBef>
            </a:pPr>
            <a:r>
              <a:rPr lang="en-US" sz="2200" dirty="0">
                <a:solidFill>
                  <a:schemeClr val="accent3">
                    <a:lumMod val="25000"/>
                  </a:schemeClr>
                </a:solidFill>
                <a:latin typeface="Abadi" panose="020B0604020104020204" pitchFamily="34" charset="0"/>
              </a:rPr>
              <a:t>Export the table to CSV</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https://github.com/MoAbbazi/IBM-Data-science-capstone/blob/main/WEBSCRAPPING%20LAB%20SPACEX%20CAPESTONE.ipynb</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2165685" y="691051"/>
            <a:ext cx="8749364" cy="54904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624806"/>
            <a:ext cx="10972811" cy="4601586"/>
          </a:xfrm>
          <a:prstGeom prst="rect">
            <a:avLst/>
          </a:prstGeom>
        </p:spPr>
        <p:txBody>
          <a:bodyPr/>
          <a:lstStyle/>
          <a:p>
            <a:pPr marL="0" indent="0">
              <a:buNone/>
            </a:pPr>
            <a:r>
              <a:rPr lang="en-US" sz="2200" b="1" dirty="0">
                <a:solidFill>
                  <a:schemeClr val="accent3">
                    <a:lumMod val="25000"/>
                  </a:schemeClr>
                </a:solidFill>
                <a:latin typeface="Abadi" panose="020B0604020104020204" pitchFamily="34" charset="0"/>
              </a:rPr>
              <a:t>Perform Exploratory Analysis &amp; Determine training tables</a:t>
            </a:r>
          </a:p>
          <a:p>
            <a:pPr marL="0" indent="0">
              <a:buNone/>
            </a:pPr>
            <a:endParaRPr lang="en-US" sz="2200" b="1"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Import libraries &amp; Define auxiliary functions</a:t>
            </a:r>
          </a:p>
          <a:p>
            <a:r>
              <a:rPr lang="en-US" sz="2200" dirty="0">
                <a:solidFill>
                  <a:schemeClr val="accent3">
                    <a:lumMod val="25000"/>
                  </a:schemeClr>
                </a:solidFill>
                <a:latin typeface="Abadi" panose="020B0604020104020204" pitchFamily="34" charset="0"/>
              </a:rPr>
              <a:t>Load the dataset and clean the data</a:t>
            </a:r>
          </a:p>
          <a:p>
            <a:r>
              <a:rPr lang="en-US" sz="2200" dirty="0">
                <a:solidFill>
                  <a:schemeClr val="accent3">
                    <a:lumMod val="25000"/>
                  </a:schemeClr>
                </a:solidFill>
                <a:latin typeface="Abadi" panose="020B0604020104020204" pitchFamily="34" charset="0"/>
              </a:rPr>
              <a:t>Calculate the number of launches on each site</a:t>
            </a:r>
          </a:p>
          <a:p>
            <a:r>
              <a:rPr lang="en-US" sz="2200" dirty="0">
                <a:solidFill>
                  <a:schemeClr val="accent3">
                    <a:lumMod val="25000"/>
                  </a:schemeClr>
                </a:solidFill>
                <a:latin typeface="Abadi" panose="020B0604020104020204" pitchFamily="34" charset="0"/>
              </a:rPr>
              <a:t>Calculate the number of occurrences of each orbit</a:t>
            </a:r>
          </a:p>
          <a:p>
            <a:r>
              <a:rPr lang="en-US" sz="2200" dirty="0">
                <a:solidFill>
                  <a:schemeClr val="accent3">
                    <a:lumMod val="25000"/>
                  </a:schemeClr>
                </a:solidFill>
                <a:latin typeface="Abadi" panose="020B0604020104020204" pitchFamily="34" charset="0"/>
              </a:rPr>
              <a:t>Calculate the number of occurrences of mission outcome per orbit type</a:t>
            </a:r>
          </a:p>
          <a:p>
            <a:r>
              <a:rPr lang="en-US" sz="2200" dirty="0">
                <a:solidFill>
                  <a:schemeClr val="accent3">
                    <a:lumMod val="25000"/>
                  </a:schemeClr>
                </a:solidFill>
                <a:latin typeface="Abadi" panose="020B0604020104020204" pitchFamily="34" charset="0"/>
              </a:rPr>
              <a:t>Create a landing outcome label from outcome column as target categorical variable</a:t>
            </a:r>
          </a:p>
          <a:p>
            <a:r>
              <a:rPr lang="en-US" sz="2200" dirty="0">
                <a:solidFill>
                  <a:schemeClr val="accent3">
                    <a:lumMod val="25000"/>
                  </a:schemeClr>
                </a:solidFill>
                <a:latin typeface="Abadi" panose="020B0604020104020204" pitchFamily="34" charset="0"/>
              </a:rPr>
              <a:t>Export the analysed data into CSV</a:t>
            </a:r>
          </a:p>
          <a:p>
            <a:pPr marL="0" indent="0">
              <a:buNone/>
            </a:pPr>
            <a:endParaRPr lang="en-US" sz="2200" b="1" dirty="0">
              <a:solidFill>
                <a:schemeClr val="accent3">
                  <a:lumMod val="25000"/>
                </a:schemeClr>
              </a:solidFill>
              <a:latin typeface="Abadi" panose="020B0604020104020204" pitchFamily="34" charset="0"/>
            </a:endParaRPr>
          </a:p>
          <a:p>
            <a:pPr marL="0" indent="0">
              <a:buNone/>
            </a:pPr>
            <a:r>
              <a:rPr lang="en-US" sz="1600" b="1" dirty="0">
                <a:solidFill>
                  <a:schemeClr val="accent3">
                    <a:lumMod val="25000"/>
                  </a:schemeClr>
                </a:solidFill>
                <a:latin typeface="Abadi" panose="020B0604020104020204" pitchFamily="34" charset="0"/>
              </a:rPr>
              <a:t>https://github.com/MoAbbazi/IBM-Data-science-capstone/blob/main/DATA%20WRANGLING%20LAB%20SPACEX%20CAPESTONE_2.ipynb</a:t>
            </a:r>
            <a:endParaRPr lang="en-US" sz="1600" b="1" dirty="0"/>
          </a:p>
          <a:p>
            <a:endParaRPr lang="en-US" dirty="0"/>
          </a:p>
          <a:p>
            <a:endParaRPr lang="en-US" dirty="0"/>
          </a:p>
        </p:txBody>
      </p:sp>
      <p:sp>
        <p:nvSpPr>
          <p:cNvPr id="8" name="Title 1"/>
          <p:cNvSpPr txBox="1"/>
          <p:nvPr/>
        </p:nvSpPr>
        <p:spPr>
          <a:xfrm>
            <a:off x="3455469" y="538650"/>
            <a:ext cx="783014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3047</Words>
  <Application>Microsoft Office PowerPoint</Application>
  <PresentationFormat>Widescreen</PresentationFormat>
  <Paragraphs>266</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Olutola Abrahams</cp:lastModifiedBy>
  <cp:revision>218</cp:revision>
  <dcterms:created xsi:type="dcterms:W3CDTF">2021-04-29T18:58:00Z</dcterms:created>
  <dcterms:modified xsi:type="dcterms:W3CDTF">2023-03-28T01:30:40Z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E4676BA3ACC741C8B114324AE3B1F5B6</vt:lpwstr>
  </property>
  <property fmtid="{D5CDD505-2E9C-101B-9397-08002B2CF9AE}" pid="4" name="KSOProductBuildVer">
    <vt:lpwstr>1033-11.2.0.11417</vt:lpwstr>
  </property>
</Properties>
</file>